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61" r:id="rId4"/>
    <p:sldId id="257" r:id="rId5"/>
    <p:sldId id="258" r:id="rId6"/>
    <p:sldId id="259" r:id="rId7"/>
    <p:sldId id="264" r:id="rId8"/>
    <p:sldId id="262" r:id="rId9"/>
    <p:sldId id="265" r:id="rId10"/>
    <p:sldId id="275" r:id="rId11"/>
    <p:sldId id="263" r:id="rId12"/>
    <p:sldId id="267" r:id="rId13"/>
    <p:sldId id="260" r:id="rId14"/>
    <p:sldId id="266" r:id="rId15"/>
    <p:sldId id="268" r:id="rId16"/>
    <p:sldId id="269" r:id="rId17"/>
    <p:sldId id="270" r:id="rId18"/>
    <p:sldId id="277" r:id="rId19"/>
    <p:sldId id="276" r:id="rId20"/>
    <p:sldId id="273"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2878-CA1D-57DD-33A2-0B027CCFB7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EE5AC-9E59-587E-C0D7-D842EA1CD2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54C68-80DB-58DA-66AE-4337123DFD8E}"/>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A9AE8B31-C05C-52F1-F393-5F8727398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89A17-CDF1-FC4B-6BA5-74BDB67F7F0F}"/>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663547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60B4-966D-FABB-2FF7-F24785736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05ED1E-CD07-872B-D02E-18CAA7B589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9B113-D258-4A00-3D94-F160B5DD8873}"/>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AF167306-1246-2EFC-DF46-564EC7250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8F54E-2518-3B2C-4CBD-D0301532190F}"/>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98482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D15D0A-F18C-479F-3A27-DD13056DA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C102B1-78FB-97F8-F0F3-46C37A9D6E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5A56-2A32-4A0C-E886-47A2E95F2005}"/>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04056C56-E74F-BA72-BE18-1B65CF5D0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9E709-07FD-9033-3189-5CE059A0A6AC}"/>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422000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0571-9CF6-6488-2B50-6FF7EF777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E42F62-4844-C791-4C6E-7393D4235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EB7A6-2115-CD7A-AE7C-CEF803BCF5A8}"/>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9AA68DE7-F201-1A6E-A8B4-5C4203D0C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42D36-EF1B-CF53-73DC-3B3DF7B178B4}"/>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35946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11ED-F620-7151-31A2-25E985192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5A29DE-5DFB-712D-F002-6A9591C846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53B56-4DA0-8B2D-266D-90C55E5CD050}"/>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87FB241D-32E4-C141-D397-BC7DADE8C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F7A63-A702-5B87-0B79-066139F1B95E}"/>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23457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AD8D-9C91-2FFD-7EAA-08D1D716D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BD1BD-67D4-CD45-47C0-F3BD311795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FEAEB0-E398-4D3A-1446-3EE9EBD8B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370E4B-D1D0-4D2A-59F2-983B08892788}"/>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6" name="Footer Placeholder 5">
            <a:extLst>
              <a:ext uri="{FF2B5EF4-FFF2-40B4-BE49-F238E27FC236}">
                <a16:creationId xmlns:a16="http://schemas.microsoft.com/office/drawing/2014/main" id="{96B5C367-19C9-2D17-5B4C-AA5C78242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0C48E-7185-6AEB-C35E-D1DF10469775}"/>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08797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DA9D-B92C-03EF-98C8-49E39BB247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FC4894-0A92-61A5-5BB2-4F9352C12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29D70-DC6E-8F6F-6C94-19A01AAC4E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58627-3054-77FD-F746-BE9982A9D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6F555D-C495-17E8-2773-5C5193B42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F84770-678B-AE4A-2A88-E3B96BE1F359}"/>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8" name="Footer Placeholder 7">
            <a:extLst>
              <a:ext uri="{FF2B5EF4-FFF2-40B4-BE49-F238E27FC236}">
                <a16:creationId xmlns:a16="http://schemas.microsoft.com/office/drawing/2014/main" id="{53DF0E54-C0C2-94EE-AF7D-BC32CD0A50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12CC3A-8FF1-FC4A-5F1B-43C55D83D154}"/>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47588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60F0-4F44-83AA-F405-6E660F57BD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EE0B88-ECD9-6BD4-237E-21C8575585C2}"/>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4" name="Footer Placeholder 3">
            <a:extLst>
              <a:ext uri="{FF2B5EF4-FFF2-40B4-BE49-F238E27FC236}">
                <a16:creationId xmlns:a16="http://schemas.microsoft.com/office/drawing/2014/main" id="{3D51F202-41E8-4735-1060-236BF57255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9EC1F6-01B1-3EAF-7B5C-4359D4AE990C}"/>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49551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D68450-985D-1102-E990-5483A2866418}"/>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3" name="Footer Placeholder 2">
            <a:extLst>
              <a:ext uri="{FF2B5EF4-FFF2-40B4-BE49-F238E27FC236}">
                <a16:creationId xmlns:a16="http://schemas.microsoft.com/office/drawing/2014/main" id="{AFEF4540-639A-5436-51E9-FEE51790F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85ED33-F4ED-12FD-6DF6-ADDF7485447D}"/>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184818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6BBA-BBE1-0716-D43D-E4D861494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73A43-A8E8-1EFF-64F7-89AEDFFAF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9BF273-416F-4D0E-620C-392F06BF3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BBCEF-93B6-75E0-759C-4DEB7D939056}"/>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6" name="Footer Placeholder 5">
            <a:extLst>
              <a:ext uri="{FF2B5EF4-FFF2-40B4-BE49-F238E27FC236}">
                <a16:creationId xmlns:a16="http://schemas.microsoft.com/office/drawing/2014/main" id="{60548ADF-3C2A-F69F-F071-D17106AE8F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8427B-7816-3EA2-0E07-50240B81A28F}"/>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1927962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9DD4-9379-660F-E0E3-67DB4891B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9CA9E-C6F8-3519-3AFB-D487622FE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1EF34D-3A63-65A5-C016-305D1F90A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22D14-47FA-2CFB-6928-2D5EF925F3CE}"/>
              </a:ext>
            </a:extLst>
          </p:cNvPr>
          <p:cNvSpPr>
            <a:spLocks noGrp="1"/>
          </p:cNvSpPr>
          <p:nvPr>
            <p:ph type="dt" sz="half" idx="10"/>
          </p:nvPr>
        </p:nvSpPr>
        <p:spPr/>
        <p:txBody>
          <a:bodyPr/>
          <a:lstStyle/>
          <a:p>
            <a:fld id="{71624E1F-3DE4-470E-B211-9DF8FD1F8033}" type="datetimeFigureOut">
              <a:rPr lang="en-US" smtClean="0"/>
              <a:t>8/15/2022</a:t>
            </a:fld>
            <a:endParaRPr lang="en-US"/>
          </a:p>
        </p:txBody>
      </p:sp>
      <p:sp>
        <p:nvSpPr>
          <p:cNvPr id="6" name="Footer Placeholder 5">
            <a:extLst>
              <a:ext uri="{FF2B5EF4-FFF2-40B4-BE49-F238E27FC236}">
                <a16:creationId xmlns:a16="http://schemas.microsoft.com/office/drawing/2014/main" id="{A8566345-5BA6-A877-9730-11A4FF265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374DF-6624-2BEF-D203-876E9C9073B5}"/>
              </a:ext>
            </a:extLst>
          </p:cNvPr>
          <p:cNvSpPr>
            <a:spLocks noGrp="1"/>
          </p:cNvSpPr>
          <p:nvPr>
            <p:ph type="sldNum" sz="quarter" idx="12"/>
          </p:nvPr>
        </p:nvSpPr>
        <p:spPr/>
        <p:txBody>
          <a:bodyPr/>
          <a:lstStyle/>
          <a:p>
            <a:fld id="{6935D8DE-13B6-4B6D-A791-081BBCAE3D84}" type="slidenum">
              <a:rPr lang="en-US" smtClean="0"/>
              <a:t>‹#›</a:t>
            </a:fld>
            <a:endParaRPr lang="en-US"/>
          </a:p>
        </p:txBody>
      </p:sp>
    </p:spTree>
    <p:extLst>
      <p:ext uri="{BB962C8B-B14F-4D97-AF65-F5344CB8AC3E}">
        <p14:creationId xmlns:p14="http://schemas.microsoft.com/office/powerpoint/2010/main" val="322741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34E2D4-2CEA-69C4-ACCE-436DAC8593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3C822-0FC4-C45B-82E5-372596CC56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57CA1-2A47-A472-39F8-B5B577FCC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24E1F-3DE4-470E-B211-9DF8FD1F8033}" type="datetimeFigureOut">
              <a:rPr lang="en-US" smtClean="0"/>
              <a:t>8/15/2022</a:t>
            </a:fld>
            <a:endParaRPr lang="en-US"/>
          </a:p>
        </p:txBody>
      </p:sp>
      <p:sp>
        <p:nvSpPr>
          <p:cNvPr id="5" name="Footer Placeholder 4">
            <a:extLst>
              <a:ext uri="{FF2B5EF4-FFF2-40B4-BE49-F238E27FC236}">
                <a16:creationId xmlns:a16="http://schemas.microsoft.com/office/drawing/2014/main" id="{6AC2A18F-BC05-3F1B-8C7E-754796415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5C8471-7C6F-C8AA-95D2-E7CCF83D9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5D8DE-13B6-4B6D-A791-081BBCAE3D84}" type="slidenum">
              <a:rPr lang="en-US" smtClean="0"/>
              <a:t>‹#›</a:t>
            </a:fld>
            <a:endParaRPr lang="en-US"/>
          </a:p>
        </p:txBody>
      </p:sp>
    </p:spTree>
    <p:extLst>
      <p:ext uri="{BB962C8B-B14F-4D97-AF65-F5344CB8AC3E}">
        <p14:creationId xmlns:p14="http://schemas.microsoft.com/office/powerpoint/2010/main" val="3278368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5.svg"/><Relationship Id="rId7" Type="http://schemas.openxmlformats.org/officeDocument/2006/relationships/image" Target="../media/image75.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svg"/></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40.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F88F-AD26-6974-93D8-DBAA41F437B5}"/>
              </a:ext>
            </a:extLst>
          </p:cNvPr>
          <p:cNvSpPr>
            <a:spLocks noGrp="1"/>
          </p:cNvSpPr>
          <p:nvPr>
            <p:ph type="ctrTitle"/>
          </p:nvPr>
        </p:nvSpPr>
        <p:spPr/>
        <p:txBody>
          <a:bodyPr>
            <a:normAutofit fontScale="90000"/>
          </a:bodyPr>
          <a:lstStyle/>
          <a:p>
            <a:r>
              <a:rPr lang="en-US" dirty="0"/>
              <a:t>Using nested dissection to solve problems in electrostatics</a:t>
            </a:r>
          </a:p>
        </p:txBody>
      </p:sp>
      <p:sp>
        <p:nvSpPr>
          <p:cNvPr id="3" name="Subtitle 2">
            <a:extLst>
              <a:ext uri="{FF2B5EF4-FFF2-40B4-BE49-F238E27FC236}">
                <a16:creationId xmlns:a16="http://schemas.microsoft.com/office/drawing/2014/main" id="{6FB241A6-8B8D-A86A-F594-2D877529456E}"/>
              </a:ext>
            </a:extLst>
          </p:cNvPr>
          <p:cNvSpPr>
            <a:spLocks noGrp="1"/>
          </p:cNvSpPr>
          <p:nvPr>
            <p:ph type="subTitle" idx="1"/>
          </p:nvPr>
        </p:nvSpPr>
        <p:spPr>
          <a:xfrm>
            <a:off x="1524000" y="4160938"/>
            <a:ext cx="9144000" cy="1096861"/>
          </a:xfrm>
        </p:spPr>
        <p:txBody>
          <a:bodyPr/>
          <a:lstStyle/>
          <a:p>
            <a:r>
              <a:rPr lang="en-US" dirty="0"/>
              <a:t>Shawn Eastwood</a:t>
            </a:r>
          </a:p>
        </p:txBody>
      </p:sp>
    </p:spTree>
    <p:extLst>
      <p:ext uri="{BB962C8B-B14F-4D97-AF65-F5344CB8AC3E}">
        <p14:creationId xmlns:p14="http://schemas.microsoft.com/office/powerpoint/2010/main" val="150360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06AC-223C-5D3B-E1B0-7FFDE48E407A}"/>
              </a:ext>
            </a:extLst>
          </p:cNvPr>
          <p:cNvSpPr>
            <a:spLocks noGrp="1"/>
          </p:cNvSpPr>
          <p:nvPr>
            <p:ph type="title"/>
          </p:nvPr>
        </p:nvSpPr>
        <p:spPr/>
        <p:txBody>
          <a:bodyPr/>
          <a:lstStyle/>
          <a:p>
            <a:pPr algn="ctr"/>
            <a:r>
              <a:rPr lang="en-US" dirty="0"/>
              <a:t>Complexity analysis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1504C5-FAB3-AE2A-EB87-75422C78C289}"/>
                  </a:ext>
                </a:extLst>
              </p:cNvPr>
              <p:cNvSpPr>
                <a:spLocks noGrp="1"/>
              </p:cNvSpPr>
              <p:nvPr>
                <p:ph idx="1"/>
              </p:nvPr>
            </p:nvSpPr>
            <p:spPr/>
            <p:txBody>
              <a:bodyPr/>
              <a:lstStyle/>
              <a:p>
                <a:r>
                  <a:rPr lang="en-US" dirty="0"/>
                  <a:t>Variable elimination proceeds row-by-row, followed by layer-by-layer.</a:t>
                </a:r>
              </a:p>
              <a:p>
                <a:r>
                  <a:rPr lang="en-US" dirty="0"/>
                  <a:t>The computational complexity of variable elimination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7</m:t>
                        </m:r>
                      </m:sup>
                    </m:sSup>
                    <m:r>
                      <a:rPr lang="en-US" b="0" i="1" smtClean="0">
                        <a:latin typeface="Cambria Math" panose="02040503050406030204" pitchFamily="18" charset="0"/>
                      </a:rPr>
                      <m:t>)</m:t>
                    </m:r>
                  </m:oMath>
                </a14:m>
                <a:r>
                  <a:rPr lang="en-US" dirty="0"/>
                  <a:t>. </a:t>
                </a:r>
              </a:p>
              <a:p>
                <a:pPr lvl="1"/>
                <a:r>
                  <a:rPr lang="en-US" dirty="0"/>
                  <a:t>Most of the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nodes require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US" dirty="0"/>
                  <a:t> flops to eliminate.</a:t>
                </a:r>
              </a:p>
              <a:p>
                <a:r>
                  <a:rPr lang="en-US" dirty="0"/>
                  <a:t>The computational complexity of back substitution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7</m:t>
                        </m:r>
                      </m:sup>
                    </m:sSup>
                    <m:r>
                      <a:rPr lang="en-US" b="0" i="1" smtClean="0">
                        <a:latin typeface="Cambria Math" panose="02040503050406030204" pitchFamily="18" charset="0"/>
                      </a:rPr>
                      <m:t>)</m:t>
                    </m:r>
                  </m:oMath>
                </a14:m>
                <a:r>
                  <a:rPr lang="en-US" dirty="0"/>
                  <a:t>. </a:t>
                </a:r>
              </a:p>
              <a:p>
                <a:pPr lvl="1"/>
                <a:r>
                  <a:rPr lang="en-US" dirty="0"/>
                  <a:t>Most of the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nodes depend on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other nodes, which each in turn have an expression that has a size of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The cost of substitution for each node is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4</m:t>
                        </m:r>
                      </m:sup>
                    </m:sSup>
                    <m:r>
                      <a:rPr lang="en-US" i="1">
                        <a:latin typeface="Cambria Math" panose="02040503050406030204" pitchFamily="18" charset="0"/>
                      </a:rPr>
                      <m:t>)</m:t>
                    </m:r>
                  </m:oMath>
                </a14:m>
                <a:r>
                  <a:rPr lang="en-US" dirty="0"/>
                  <a:t>, resulting in a total cost of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7</m:t>
                        </m:r>
                      </m:sup>
                    </m:sSup>
                    <m:r>
                      <a:rPr lang="en-US" i="1">
                        <a:latin typeface="Cambria Math" panose="02040503050406030204" pitchFamily="18" charset="0"/>
                      </a:rPr>
                      <m:t>)</m:t>
                    </m:r>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1D1504C5-FAB3-AE2A-EB87-75422C78C289}"/>
                  </a:ext>
                </a:extLst>
              </p:cNvPr>
              <p:cNvSpPr>
                <a:spLocks noGrp="1" noRot="1" noChangeAspect="1" noMove="1" noResize="1" noEditPoints="1" noAdjustHandles="1" noChangeArrowheads="1" noChangeShapeType="1" noTextEdit="1"/>
              </p:cNvSpPr>
              <p:nvPr>
                <p:ph idx="1"/>
              </p:nvPr>
            </p:nvSpPr>
            <p:spPr>
              <a:blipFill>
                <a:blip r:embed="rId2"/>
                <a:stretch>
                  <a:fillRect l="-1043" t="-2241" r="-406"/>
                </a:stretch>
              </a:blipFill>
            </p:spPr>
            <p:txBody>
              <a:bodyPr/>
              <a:lstStyle/>
              <a:p>
                <a:r>
                  <a:rPr lang="en-US">
                    <a:noFill/>
                  </a:rPr>
                  <a:t> </a:t>
                </a:r>
              </a:p>
            </p:txBody>
          </p:sp>
        </mc:Fallback>
      </mc:AlternateContent>
    </p:spTree>
    <p:extLst>
      <p:ext uri="{BB962C8B-B14F-4D97-AF65-F5344CB8AC3E}">
        <p14:creationId xmlns:p14="http://schemas.microsoft.com/office/powerpoint/2010/main" val="124865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C838-D680-8977-EB4C-EB8436F067EB}"/>
              </a:ext>
            </a:extLst>
          </p:cNvPr>
          <p:cNvSpPr>
            <a:spLocks noGrp="1"/>
          </p:cNvSpPr>
          <p:nvPr>
            <p:ph type="title"/>
          </p:nvPr>
        </p:nvSpPr>
        <p:spPr/>
        <p:txBody>
          <a:bodyPr/>
          <a:lstStyle/>
          <a:p>
            <a:pPr algn="ctr"/>
            <a:r>
              <a:rPr lang="en-US" dirty="0"/>
              <a:t>Complexity analysis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FCD81C-6311-FA6C-3AAE-8E0D70989D65}"/>
                  </a:ext>
                </a:extLst>
              </p:cNvPr>
              <p:cNvSpPr>
                <a:spLocks noGrp="1"/>
              </p:cNvSpPr>
              <p:nvPr>
                <p:ph idx="1"/>
              </p:nvPr>
            </p:nvSpPr>
            <p:spPr>
              <a:xfrm>
                <a:off x="838200" y="1825624"/>
                <a:ext cx="10285602" cy="4189282"/>
              </a:xfrm>
            </p:spPr>
            <p:txBody>
              <a:bodyPr>
                <a:normAutofit lnSpcReduction="10000"/>
              </a:bodyPr>
              <a:lstStyle/>
              <a:p>
                <a:r>
                  <a:rPr lang="en-US" dirty="0"/>
                  <a:t>Scenario description:</a:t>
                </a:r>
              </a:p>
              <a:p>
                <a:pPr lvl="1"/>
                <a:r>
                  <a:rPr lang="en-US" dirty="0">
                    <a:effectLst/>
                  </a:rPr>
                  <a:t>3D cubic lattice where each side has dimensions of N. </a:t>
                </a:r>
              </a:p>
              <a:p>
                <a:pPr lvl="1"/>
                <a:r>
                  <a:rPr lang="en-US" dirty="0">
                    <a:effectLst/>
                  </a:rPr>
                  <a:t>Connections only exist between neighboring nodes. </a:t>
                </a:r>
              </a:p>
              <a:p>
                <a:pPr lvl="1"/>
                <a:r>
                  <a:rPr lang="en-US" dirty="0">
                    <a:effectLst/>
                  </a:rPr>
                  <a:t>Diagonal connections do not exist. </a:t>
                </a:r>
              </a:p>
              <a:p>
                <a:pPr lvl="1"/>
                <a:r>
                  <a:rPr lang="en-US" dirty="0">
                    <a:effectLst/>
                  </a:rPr>
                  <a:t>The conditioned variables are the surface of the cube. </a:t>
                </a:r>
              </a:p>
              <a:p>
                <a:pPr lvl="1"/>
                <a:r>
                  <a:rPr lang="en-US" dirty="0"/>
                  <a:t>T</a:t>
                </a:r>
                <a:r>
                  <a:rPr lang="en-US" dirty="0">
                    <a:effectLst/>
                  </a:rPr>
                  <a:t>he unknown variables are the interior of the cube. </a:t>
                </a:r>
              </a:p>
              <a:p>
                <a:r>
                  <a:rPr lang="en-US" dirty="0"/>
                  <a:t>Variable elimination of each interior node will proceed in a row-by-row, layer-by-layer process.</a:t>
                </a:r>
              </a:p>
              <a:p>
                <a:r>
                  <a:rPr lang="en-US" dirty="0"/>
                  <a:t>Approximately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7</m:t>
                        </m:r>
                      </m:sup>
                    </m:sSup>
                  </m:oMath>
                </a14:m>
                <a:r>
                  <a:rPr lang="en-US" dirty="0"/>
                  <a:t> multiplication flops are required for variable elimination, assuming that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&gt;40</m:t>
                    </m:r>
                  </m:oMath>
                </a14:m>
                <a:r>
                  <a:rPr lang="en-US" dirty="0"/>
                  <a:t>.</a:t>
                </a:r>
              </a:p>
            </p:txBody>
          </p:sp>
        </mc:Choice>
        <mc:Fallback xmlns="">
          <p:sp>
            <p:nvSpPr>
              <p:cNvPr id="3" name="Content Placeholder 2">
                <a:extLst>
                  <a:ext uri="{FF2B5EF4-FFF2-40B4-BE49-F238E27FC236}">
                    <a16:creationId xmlns:a16="http://schemas.microsoft.com/office/drawing/2014/main" id="{76FCD81C-6311-FA6C-3AAE-8E0D70989D65}"/>
                  </a:ext>
                </a:extLst>
              </p:cNvPr>
              <p:cNvSpPr>
                <a:spLocks noGrp="1" noRot="1" noChangeAspect="1" noMove="1" noResize="1" noEditPoints="1" noAdjustHandles="1" noChangeArrowheads="1" noChangeShapeType="1" noTextEdit="1"/>
              </p:cNvSpPr>
              <p:nvPr>
                <p:ph idx="1"/>
              </p:nvPr>
            </p:nvSpPr>
            <p:spPr>
              <a:xfrm>
                <a:off x="838200" y="1825624"/>
                <a:ext cx="10285602" cy="4189282"/>
              </a:xfrm>
              <a:blipFill>
                <a:blip r:embed="rId2"/>
                <a:stretch>
                  <a:fillRect l="-1067" t="-3198"/>
                </a:stretch>
              </a:blipFill>
            </p:spPr>
            <p:txBody>
              <a:bodyPr/>
              <a:lstStyle/>
              <a:p>
                <a:r>
                  <a:rPr lang="en-US">
                    <a:noFill/>
                  </a:rPr>
                  <a:t> </a:t>
                </a:r>
              </a:p>
            </p:txBody>
          </p:sp>
        </mc:Fallback>
      </mc:AlternateContent>
    </p:spTree>
    <p:extLst>
      <p:ext uri="{BB962C8B-B14F-4D97-AF65-F5344CB8AC3E}">
        <p14:creationId xmlns:p14="http://schemas.microsoft.com/office/powerpoint/2010/main" val="271098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0BE4-7E72-9B82-3582-CF7BD4511B8F}"/>
              </a:ext>
            </a:extLst>
          </p:cNvPr>
          <p:cNvSpPr>
            <a:spLocks noGrp="1"/>
          </p:cNvSpPr>
          <p:nvPr>
            <p:ph type="title"/>
          </p:nvPr>
        </p:nvSpPr>
        <p:spPr/>
        <p:txBody>
          <a:bodyPr/>
          <a:lstStyle/>
          <a:p>
            <a:pPr algn="ctr"/>
            <a:r>
              <a:rPr lang="en-US" dirty="0"/>
              <a:t>Nested dissection</a:t>
            </a:r>
          </a:p>
        </p:txBody>
      </p:sp>
      <p:sp>
        <p:nvSpPr>
          <p:cNvPr id="3" name="Content Placeholder 2">
            <a:extLst>
              <a:ext uri="{FF2B5EF4-FFF2-40B4-BE49-F238E27FC236}">
                <a16:creationId xmlns:a16="http://schemas.microsoft.com/office/drawing/2014/main" id="{04410C7D-3FC3-5821-21A6-257EF2DD3CCD}"/>
              </a:ext>
            </a:extLst>
          </p:cNvPr>
          <p:cNvSpPr>
            <a:spLocks noGrp="1"/>
          </p:cNvSpPr>
          <p:nvPr>
            <p:ph idx="1"/>
          </p:nvPr>
        </p:nvSpPr>
        <p:spPr>
          <a:xfrm>
            <a:off x="838200" y="1825625"/>
            <a:ext cx="5031604" cy="4351338"/>
          </a:xfrm>
        </p:spPr>
        <p:txBody>
          <a:bodyPr/>
          <a:lstStyle/>
          <a:p>
            <a:r>
              <a:rPr lang="en-US" dirty="0"/>
              <a:t>Nested dissection was first proposed in [1]. </a:t>
            </a:r>
          </a:p>
          <a:p>
            <a:r>
              <a:rPr lang="en-US" dirty="0"/>
              <a:t>Terminology from [2] will be used. </a:t>
            </a:r>
          </a:p>
          <a:p>
            <a:r>
              <a:rPr lang="en-US" dirty="0"/>
              <a:t>Recursive partitioning of the set of nodes. Each set of nodes is called a </a:t>
            </a:r>
            <a:r>
              <a:rPr lang="en-US" b="1" dirty="0"/>
              <a:t>node cluster</a:t>
            </a:r>
            <a:r>
              <a:rPr lang="en-US" dirty="0"/>
              <a:t>.</a:t>
            </a:r>
          </a:p>
          <a:p>
            <a:r>
              <a:rPr lang="en-US" dirty="0"/>
              <a:t>The node clusters that are not subject to further partitioning are </a:t>
            </a:r>
            <a:r>
              <a:rPr lang="en-US" b="1" dirty="0"/>
              <a:t>leaf node clusters</a:t>
            </a:r>
            <a:r>
              <a:rPr lang="en-US" dirty="0"/>
              <a:t>.</a:t>
            </a:r>
          </a:p>
        </p:txBody>
      </p:sp>
      <p:pic>
        <p:nvPicPr>
          <p:cNvPr id="5" name="Graphic 4">
            <a:extLst>
              <a:ext uri="{FF2B5EF4-FFF2-40B4-BE49-F238E27FC236}">
                <a16:creationId xmlns:a16="http://schemas.microsoft.com/office/drawing/2014/main" id="{39C136C9-9CA8-7F56-C0F2-E5FB783F3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197" y="1960620"/>
            <a:ext cx="4390545" cy="4390545"/>
          </a:xfrm>
          <a:prstGeom prst="rect">
            <a:avLst/>
          </a:prstGeom>
        </p:spPr>
      </p:pic>
    </p:spTree>
    <p:extLst>
      <p:ext uri="{BB962C8B-B14F-4D97-AF65-F5344CB8AC3E}">
        <p14:creationId xmlns:p14="http://schemas.microsoft.com/office/powerpoint/2010/main" val="2479340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190-E00A-6901-5388-85222DBBA9A9}"/>
              </a:ext>
            </a:extLst>
          </p:cNvPr>
          <p:cNvSpPr>
            <a:spLocks noGrp="1"/>
          </p:cNvSpPr>
          <p:nvPr>
            <p:ph type="title"/>
          </p:nvPr>
        </p:nvSpPr>
        <p:spPr/>
        <p:txBody>
          <a:bodyPr/>
          <a:lstStyle/>
          <a:p>
            <a:pPr algn="ctr"/>
            <a:r>
              <a:rPr lang="en-US" dirty="0"/>
              <a:t>Boundary and Interior</a:t>
            </a:r>
          </a:p>
        </p:txBody>
      </p:sp>
      <p:sp>
        <p:nvSpPr>
          <p:cNvPr id="3" name="Content Placeholder 2">
            <a:extLst>
              <a:ext uri="{FF2B5EF4-FFF2-40B4-BE49-F238E27FC236}">
                <a16:creationId xmlns:a16="http://schemas.microsoft.com/office/drawing/2014/main" id="{583BE8E4-A406-666B-8A4C-9DB09F91ED45}"/>
              </a:ext>
            </a:extLst>
          </p:cNvPr>
          <p:cNvSpPr>
            <a:spLocks noGrp="1"/>
          </p:cNvSpPr>
          <p:nvPr>
            <p:ph idx="1"/>
          </p:nvPr>
        </p:nvSpPr>
        <p:spPr>
          <a:xfrm>
            <a:off x="838199" y="1825625"/>
            <a:ext cx="3792523" cy="4122169"/>
          </a:xfrm>
        </p:spPr>
        <p:txBody>
          <a:bodyPr>
            <a:normAutofit/>
          </a:bodyPr>
          <a:lstStyle/>
          <a:p>
            <a:r>
              <a:rPr lang="en-US" dirty="0"/>
              <a:t>Nodes that have connections to nodes outside of the current cluster, or are conditioned, are considered </a:t>
            </a:r>
            <a:r>
              <a:rPr lang="en-US" b="1" dirty="0"/>
              <a:t>boundary nodes</a:t>
            </a:r>
            <a:r>
              <a:rPr lang="en-US" dirty="0"/>
              <a:t>. </a:t>
            </a:r>
          </a:p>
          <a:p>
            <a:r>
              <a:rPr lang="en-US" dirty="0"/>
              <a:t>Non-boundary nodes are interior nodes.</a:t>
            </a:r>
          </a:p>
          <a:p>
            <a:endParaRPr lang="en-US" dirty="0"/>
          </a:p>
        </p:txBody>
      </p:sp>
      <p:pic>
        <p:nvPicPr>
          <p:cNvPr id="5" name="Graphic 4">
            <a:extLst>
              <a:ext uri="{FF2B5EF4-FFF2-40B4-BE49-F238E27FC236}">
                <a16:creationId xmlns:a16="http://schemas.microsoft.com/office/drawing/2014/main" id="{E8DC9A04-58DE-E580-5A2D-440B6E2A2F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8948" y="2815206"/>
            <a:ext cx="6384852" cy="3196268"/>
          </a:xfrm>
          <a:prstGeom prst="rect">
            <a:avLst/>
          </a:prstGeom>
        </p:spPr>
      </p:pic>
    </p:spTree>
    <p:extLst>
      <p:ext uri="{BB962C8B-B14F-4D97-AF65-F5344CB8AC3E}">
        <p14:creationId xmlns:p14="http://schemas.microsoft.com/office/powerpoint/2010/main" val="82217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F3FD-6F6E-A15E-93F0-8DC731DADC15}"/>
              </a:ext>
            </a:extLst>
          </p:cNvPr>
          <p:cNvSpPr>
            <a:spLocks noGrp="1"/>
          </p:cNvSpPr>
          <p:nvPr>
            <p:ph type="title"/>
          </p:nvPr>
        </p:nvSpPr>
        <p:spPr/>
        <p:txBody>
          <a:bodyPr/>
          <a:lstStyle/>
          <a:p>
            <a:pPr algn="ctr"/>
            <a:r>
              <a:rPr lang="en-US" dirty="0"/>
              <a:t>The private interior</a:t>
            </a:r>
          </a:p>
        </p:txBody>
      </p:sp>
      <p:sp>
        <p:nvSpPr>
          <p:cNvPr id="3" name="Content Placeholder 2">
            <a:extLst>
              <a:ext uri="{FF2B5EF4-FFF2-40B4-BE49-F238E27FC236}">
                <a16:creationId xmlns:a16="http://schemas.microsoft.com/office/drawing/2014/main" id="{69B0DDD6-1BED-44C9-B2C0-A24B736DDBC7}"/>
              </a:ext>
            </a:extLst>
          </p:cNvPr>
          <p:cNvSpPr>
            <a:spLocks noGrp="1"/>
          </p:cNvSpPr>
          <p:nvPr>
            <p:ph idx="1"/>
          </p:nvPr>
        </p:nvSpPr>
        <p:spPr>
          <a:xfrm>
            <a:off x="838200" y="1825625"/>
            <a:ext cx="3448574" cy="4351338"/>
          </a:xfrm>
        </p:spPr>
        <p:txBody>
          <a:bodyPr>
            <a:normAutofit fontScale="85000" lnSpcReduction="20000"/>
          </a:bodyPr>
          <a:lstStyle/>
          <a:p>
            <a:r>
              <a:rPr lang="en-US" dirty="0"/>
              <a:t>For non leaf node clusters, the </a:t>
            </a:r>
            <a:r>
              <a:rPr lang="en-US" b="1" dirty="0"/>
              <a:t>private interior</a:t>
            </a:r>
            <a:r>
              <a:rPr lang="en-US" dirty="0"/>
              <a:t> consists of the interior nodes that are not also part of the interior of either child node cluster.</a:t>
            </a:r>
          </a:p>
          <a:p>
            <a:r>
              <a:rPr lang="en-US" dirty="0"/>
              <a:t>For leaf node clusters, the private interior is the interior.</a:t>
            </a:r>
          </a:p>
          <a:p>
            <a:r>
              <a:rPr lang="en-US" dirty="0"/>
              <a:t>Elimination of the private interior follows the elimination of the interior of each child node cluster.</a:t>
            </a:r>
          </a:p>
        </p:txBody>
      </p:sp>
      <p:pic>
        <p:nvPicPr>
          <p:cNvPr id="5" name="Graphic 4">
            <a:extLst>
              <a:ext uri="{FF2B5EF4-FFF2-40B4-BE49-F238E27FC236}">
                <a16:creationId xmlns:a16="http://schemas.microsoft.com/office/drawing/2014/main" id="{0AEC9539-A80D-FF78-DDBE-F32063915E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2667" y="1690688"/>
            <a:ext cx="6806967" cy="4066175"/>
          </a:xfrm>
          <a:prstGeom prst="rect">
            <a:avLst/>
          </a:prstGeom>
        </p:spPr>
      </p:pic>
    </p:spTree>
    <p:extLst>
      <p:ext uri="{BB962C8B-B14F-4D97-AF65-F5344CB8AC3E}">
        <p14:creationId xmlns:p14="http://schemas.microsoft.com/office/powerpoint/2010/main" val="175290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790C-91CD-B0E3-FB64-1F1E1BD31DC4}"/>
              </a:ext>
            </a:extLst>
          </p:cNvPr>
          <p:cNvSpPr>
            <a:spLocks noGrp="1"/>
          </p:cNvSpPr>
          <p:nvPr>
            <p:ph type="title"/>
          </p:nvPr>
        </p:nvSpPr>
        <p:spPr/>
        <p:txBody>
          <a:bodyPr/>
          <a:lstStyle/>
          <a:p>
            <a:pPr algn="ctr"/>
            <a:r>
              <a:rPr lang="en-US" dirty="0"/>
              <a:t>Variable elimination order</a:t>
            </a:r>
          </a:p>
        </p:txBody>
      </p:sp>
      <p:sp>
        <p:nvSpPr>
          <p:cNvPr id="3" name="Content Placeholder 2">
            <a:extLst>
              <a:ext uri="{FF2B5EF4-FFF2-40B4-BE49-F238E27FC236}">
                <a16:creationId xmlns:a16="http://schemas.microsoft.com/office/drawing/2014/main" id="{51D66FB2-D2B4-2738-B633-4F53C415638C}"/>
              </a:ext>
            </a:extLst>
          </p:cNvPr>
          <p:cNvSpPr>
            <a:spLocks noGrp="1"/>
          </p:cNvSpPr>
          <p:nvPr>
            <p:ph idx="1"/>
          </p:nvPr>
        </p:nvSpPr>
        <p:spPr>
          <a:xfrm>
            <a:off x="838200" y="1825625"/>
            <a:ext cx="4709327" cy="4351338"/>
          </a:xfrm>
        </p:spPr>
        <p:txBody>
          <a:bodyPr/>
          <a:lstStyle/>
          <a:p>
            <a:r>
              <a:rPr lang="en-US" dirty="0"/>
              <a:t>Variables are eliminated starting with the interior of the leaf node clusters, followed by the private interiors of the parent node clusters until only the conditioned nodes in the root node cluster remain.  </a:t>
            </a:r>
          </a:p>
        </p:txBody>
      </p:sp>
      <p:pic>
        <p:nvPicPr>
          <p:cNvPr id="7" name="Graphic 6">
            <a:extLst>
              <a:ext uri="{FF2B5EF4-FFF2-40B4-BE49-F238E27FC236}">
                <a16:creationId xmlns:a16="http://schemas.microsoft.com/office/drawing/2014/main" id="{6FEFCACD-08EA-3A07-B825-EAEF7C54A1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3356" y="1825625"/>
            <a:ext cx="4709327" cy="4709327"/>
          </a:xfrm>
          <a:prstGeom prst="rect">
            <a:avLst/>
          </a:prstGeom>
        </p:spPr>
      </p:pic>
    </p:spTree>
    <p:extLst>
      <p:ext uri="{BB962C8B-B14F-4D97-AF65-F5344CB8AC3E}">
        <p14:creationId xmlns:p14="http://schemas.microsoft.com/office/powerpoint/2010/main" val="695208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0039840-E39F-FA12-92E6-6BA5456B8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741" y="516101"/>
            <a:ext cx="2653324" cy="2653324"/>
          </a:xfrm>
          <a:prstGeom prst="rect">
            <a:avLst/>
          </a:prstGeom>
        </p:spPr>
      </p:pic>
      <p:pic>
        <p:nvPicPr>
          <p:cNvPr id="7" name="Graphic 6">
            <a:extLst>
              <a:ext uri="{FF2B5EF4-FFF2-40B4-BE49-F238E27FC236}">
                <a16:creationId xmlns:a16="http://schemas.microsoft.com/office/drawing/2014/main" id="{D4319A82-B9C6-936F-13F6-A485B78AB5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741" y="3630031"/>
            <a:ext cx="2653324" cy="2653324"/>
          </a:xfrm>
          <a:prstGeom prst="rect">
            <a:avLst/>
          </a:prstGeom>
        </p:spPr>
      </p:pic>
      <p:pic>
        <p:nvPicPr>
          <p:cNvPr id="4" name="Graphic 3">
            <a:extLst>
              <a:ext uri="{FF2B5EF4-FFF2-40B4-BE49-F238E27FC236}">
                <a16:creationId xmlns:a16="http://schemas.microsoft.com/office/drawing/2014/main" id="{5F7AF6D5-09C5-3DBA-BC33-91CDE35EA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91605" y="3630031"/>
            <a:ext cx="2653324" cy="2653324"/>
          </a:xfrm>
          <a:prstGeom prst="rect">
            <a:avLst/>
          </a:prstGeom>
        </p:spPr>
      </p:pic>
      <p:pic>
        <p:nvPicPr>
          <p:cNvPr id="8" name="Graphic 7">
            <a:extLst>
              <a:ext uri="{FF2B5EF4-FFF2-40B4-BE49-F238E27FC236}">
                <a16:creationId xmlns:a16="http://schemas.microsoft.com/office/drawing/2014/main" id="{9F47E79F-8DF2-CBB4-8D13-F891678624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9173" y="3630031"/>
            <a:ext cx="2653324" cy="2653324"/>
          </a:xfrm>
          <a:prstGeom prst="rect">
            <a:avLst/>
          </a:prstGeom>
        </p:spPr>
      </p:pic>
      <p:sp>
        <p:nvSpPr>
          <p:cNvPr id="9" name="TextBox 8">
            <a:extLst>
              <a:ext uri="{FF2B5EF4-FFF2-40B4-BE49-F238E27FC236}">
                <a16:creationId xmlns:a16="http://schemas.microsoft.com/office/drawing/2014/main" id="{FFEA809A-4C12-D106-3074-44C8A7F94454}"/>
              </a:ext>
            </a:extLst>
          </p:cNvPr>
          <p:cNvSpPr txBox="1"/>
          <p:nvPr/>
        </p:nvSpPr>
        <p:spPr>
          <a:xfrm>
            <a:off x="1594783" y="3058359"/>
            <a:ext cx="917239" cy="369332"/>
          </a:xfrm>
          <a:prstGeom prst="rect">
            <a:avLst/>
          </a:prstGeom>
          <a:noFill/>
        </p:spPr>
        <p:txBody>
          <a:bodyPr wrap="none" rtlCol="0">
            <a:spAutoFit/>
          </a:bodyPr>
          <a:lstStyle/>
          <a:p>
            <a:r>
              <a:rPr lang="en-US" dirty="0"/>
              <a:t>Original</a:t>
            </a:r>
          </a:p>
        </p:txBody>
      </p:sp>
      <p:sp>
        <p:nvSpPr>
          <p:cNvPr id="10" name="TextBox 9">
            <a:extLst>
              <a:ext uri="{FF2B5EF4-FFF2-40B4-BE49-F238E27FC236}">
                <a16:creationId xmlns:a16="http://schemas.microsoft.com/office/drawing/2014/main" id="{924A090F-1B7F-8C67-6D33-C867D709A61E}"/>
              </a:ext>
            </a:extLst>
          </p:cNvPr>
          <p:cNvSpPr txBox="1"/>
          <p:nvPr/>
        </p:nvSpPr>
        <p:spPr>
          <a:xfrm>
            <a:off x="1577247" y="6162108"/>
            <a:ext cx="952312" cy="369332"/>
          </a:xfrm>
          <a:prstGeom prst="rect">
            <a:avLst/>
          </a:prstGeom>
          <a:noFill/>
        </p:spPr>
        <p:txBody>
          <a:bodyPr wrap="none" rtlCol="0">
            <a:spAutoFit/>
          </a:bodyPr>
          <a:lstStyle/>
          <a:p>
            <a:r>
              <a:rPr lang="en-US" dirty="0"/>
              <a:t>Level #2</a:t>
            </a:r>
          </a:p>
        </p:txBody>
      </p:sp>
      <p:sp>
        <p:nvSpPr>
          <p:cNvPr id="12" name="TextBox 11">
            <a:extLst>
              <a:ext uri="{FF2B5EF4-FFF2-40B4-BE49-F238E27FC236}">
                <a16:creationId xmlns:a16="http://schemas.microsoft.com/office/drawing/2014/main" id="{895215FC-5B65-32F0-2C5D-3CCDC0F0DDE2}"/>
              </a:ext>
            </a:extLst>
          </p:cNvPr>
          <p:cNvSpPr txBox="1"/>
          <p:nvPr/>
        </p:nvSpPr>
        <p:spPr>
          <a:xfrm>
            <a:off x="5227216" y="6162108"/>
            <a:ext cx="952312" cy="369332"/>
          </a:xfrm>
          <a:prstGeom prst="rect">
            <a:avLst/>
          </a:prstGeom>
          <a:noFill/>
        </p:spPr>
        <p:txBody>
          <a:bodyPr wrap="none" rtlCol="0">
            <a:spAutoFit/>
          </a:bodyPr>
          <a:lstStyle/>
          <a:p>
            <a:r>
              <a:rPr lang="en-US" dirty="0"/>
              <a:t>Level #1</a:t>
            </a:r>
          </a:p>
        </p:txBody>
      </p:sp>
      <p:sp>
        <p:nvSpPr>
          <p:cNvPr id="13" name="TextBox 12">
            <a:extLst>
              <a:ext uri="{FF2B5EF4-FFF2-40B4-BE49-F238E27FC236}">
                <a16:creationId xmlns:a16="http://schemas.microsoft.com/office/drawing/2014/main" id="{69A49D52-7CDE-4C5F-D447-CFACEACC84C5}"/>
              </a:ext>
            </a:extLst>
          </p:cNvPr>
          <p:cNvSpPr txBox="1"/>
          <p:nvPr/>
        </p:nvSpPr>
        <p:spPr>
          <a:xfrm>
            <a:off x="8859647" y="6172289"/>
            <a:ext cx="952312" cy="369332"/>
          </a:xfrm>
          <a:prstGeom prst="rect">
            <a:avLst/>
          </a:prstGeom>
          <a:noFill/>
        </p:spPr>
        <p:txBody>
          <a:bodyPr wrap="none" rtlCol="0">
            <a:spAutoFit/>
          </a:bodyPr>
          <a:lstStyle/>
          <a:p>
            <a:r>
              <a:rPr lang="en-US" dirty="0"/>
              <a:t>Level #0</a:t>
            </a:r>
          </a:p>
        </p:txBody>
      </p:sp>
      <p:sp>
        <p:nvSpPr>
          <p:cNvPr id="14" name="TextBox 13">
            <a:extLst>
              <a:ext uri="{FF2B5EF4-FFF2-40B4-BE49-F238E27FC236}">
                <a16:creationId xmlns:a16="http://schemas.microsoft.com/office/drawing/2014/main" id="{228F445C-F1B2-FA16-2887-0B1055E12329}"/>
              </a:ext>
            </a:extLst>
          </p:cNvPr>
          <p:cNvSpPr txBox="1"/>
          <p:nvPr/>
        </p:nvSpPr>
        <p:spPr>
          <a:xfrm>
            <a:off x="4556653" y="1068141"/>
            <a:ext cx="6110647" cy="461665"/>
          </a:xfrm>
          <a:prstGeom prst="rect">
            <a:avLst/>
          </a:prstGeom>
          <a:noFill/>
        </p:spPr>
        <p:txBody>
          <a:bodyPr wrap="none" rtlCol="0">
            <a:spAutoFit/>
          </a:bodyPr>
          <a:lstStyle/>
          <a:p>
            <a:r>
              <a:rPr lang="en-US" sz="2400" dirty="0"/>
              <a:t>Example Nested Dissection Variable Elimination</a:t>
            </a:r>
          </a:p>
        </p:txBody>
      </p:sp>
    </p:spTree>
    <p:extLst>
      <p:ext uri="{BB962C8B-B14F-4D97-AF65-F5344CB8AC3E}">
        <p14:creationId xmlns:p14="http://schemas.microsoft.com/office/powerpoint/2010/main" val="4417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72BA-305B-DDFF-C534-F8963376CCD6}"/>
              </a:ext>
            </a:extLst>
          </p:cNvPr>
          <p:cNvSpPr>
            <a:spLocks noGrp="1"/>
          </p:cNvSpPr>
          <p:nvPr>
            <p:ph type="title"/>
          </p:nvPr>
        </p:nvSpPr>
        <p:spPr/>
        <p:txBody>
          <a:bodyPr/>
          <a:lstStyle/>
          <a:p>
            <a:pPr algn="ctr"/>
            <a:r>
              <a:rPr lang="en-US" dirty="0"/>
              <a:t>Complexity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3F67E-A173-D995-CE12-38255D7BD0C5}"/>
                  </a:ext>
                </a:extLst>
              </p:cNvPr>
              <p:cNvSpPr>
                <a:spLocks noGrp="1"/>
              </p:cNvSpPr>
              <p:nvPr>
                <p:ph idx="1"/>
              </p:nvPr>
            </p:nvSpPr>
            <p:spPr/>
            <p:txBody>
              <a:bodyPr/>
              <a:lstStyle/>
              <a:p>
                <a:r>
                  <a:rPr lang="en-US" dirty="0"/>
                  <a:t>The computational complexity of variable elimination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6</m:t>
                        </m:r>
                      </m:sup>
                    </m:sSup>
                    <m:r>
                      <a:rPr lang="en-US" b="0" i="1" smtClean="0">
                        <a:latin typeface="Cambria Math" panose="02040503050406030204" pitchFamily="18" charset="0"/>
                      </a:rPr>
                      <m:t>)</m:t>
                    </m:r>
                  </m:oMath>
                </a14:m>
                <a:r>
                  <a:rPr lang="en-US" dirty="0"/>
                  <a:t>.</a:t>
                </a:r>
              </a:p>
              <a:p>
                <a:pPr lvl="1"/>
                <a:r>
                  <a:rPr lang="en-US" dirty="0"/>
                  <a:t>Eliminating the private interior of node cluster whose length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costs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6</m:t>
                        </m:r>
                      </m:sup>
                    </m:sSup>
                    <m:r>
                      <a:rPr lang="en-US" b="0" i="1" smtClean="0">
                        <a:latin typeface="Cambria Math" panose="02040503050406030204" pitchFamily="18" charset="0"/>
                      </a:rPr>
                      <m:t>)</m:t>
                    </m:r>
                  </m:oMath>
                </a14:m>
                <a:r>
                  <a:rPr lang="en-US" dirty="0"/>
                  <a:t>. </a:t>
                </a:r>
              </a:p>
              <a:p>
                <a:r>
                  <a:rPr lang="en-US" dirty="0"/>
                  <a:t>The computational complexity of back substitution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6</m:t>
                        </m:r>
                      </m:sup>
                    </m:sSup>
                    <m:r>
                      <a:rPr lang="en-US" b="0" i="1" smtClean="0">
                        <a:latin typeface="Cambria Math" panose="02040503050406030204" pitchFamily="18" charset="0"/>
                      </a:rPr>
                      <m:t>)</m:t>
                    </m:r>
                  </m:oMath>
                </a14:m>
                <a:r>
                  <a:rPr lang="en-US" dirty="0"/>
                  <a:t>. </a:t>
                </a:r>
              </a:p>
              <a:p>
                <a:pPr lvl="1"/>
                <a:r>
                  <a:rPr lang="en-US" dirty="0"/>
                  <a:t>Evaluating the private interior of node cluster whose length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costs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rPr>
                      <m:t>)</m:t>
                    </m:r>
                  </m:oMath>
                </a14:m>
                <a:r>
                  <a:rPr lang="en-US" dirty="0"/>
                  <a:t>.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DE23F67E-A173-D995-CE12-38255D7BD0C5}"/>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971624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C838-D680-8977-EB4C-EB8436F067EB}"/>
              </a:ext>
            </a:extLst>
          </p:cNvPr>
          <p:cNvSpPr>
            <a:spLocks noGrp="1"/>
          </p:cNvSpPr>
          <p:nvPr>
            <p:ph type="title"/>
          </p:nvPr>
        </p:nvSpPr>
        <p:spPr/>
        <p:txBody>
          <a:bodyPr/>
          <a:lstStyle/>
          <a:p>
            <a:pPr algn="ctr"/>
            <a:r>
              <a:rPr lang="en-US" dirty="0"/>
              <a:t>Complexity analysis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FCD81C-6311-FA6C-3AAE-8E0D70989D65}"/>
                  </a:ext>
                </a:extLst>
              </p:cNvPr>
              <p:cNvSpPr>
                <a:spLocks noGrp="1"/>
              </p:cNvSpPr>
              <p:nvPr>
                <p:ph idx="1"/>
              </p:nvPr>
            </p:nvSpPr>
            <p:spPr>
              <a:xfrm>
                <a:off x="838200" y="1825624"/>
                <a:ext cx="10285602" cy="4189282"/>
              </a:xfrm>
            </p:spPr>
            <p:txBody>
              <a:bodyPr>
                <a:normAutofit/>
              </a:bodyPr>
              <a:lstStyle/>
              <a:p>
                <a:r>
                  <a:rPr lang="en-US" dirty="0"/>
                  <a:t>Scenario description:</a:t>
                </a:r>
              </a:p>
              <a:p>
                <a:pPr lvl="1"/>
                <a:r>
                  <a:rPr lang="en-US" dirty="0">
                    <a:effectLst/>
                  </a:rPr>
                  <a:t>3D cubic lattice where each side has dimensions of N. </a:t>
                </a:r>
              </a:p>
              <a:p>
                <a:pPr lvl="1"/>
                <a:r>
                  <a:rPr lang="en-US" dirty="0">
                    <a:effectLst/>
                  </a:rPr>
                  <a:t>Connections only exist between neighboring nodes. </a:t>
                </a:r>
              </a:p>
              <a:p>
                <a:pPr lvl="1"/>
                <a:r>
                  <a:rPr lang="en-US" dirty="0">
                    <a:effectLst/>
                  </a:rPr>
                  <a:t>Diagonal connections do not exist. </a:t>
                </a:r>
              </a:p>
              <a:p>
                <a:pPr lvl="1"/>
                <a:r>
                  <a:rPr lang="en-US" dirty="0">
                    <a:effectLst/>
                  </a:rPr>
                  <a:t>The conditioned variables are the surface of the cube. </a:t>
                </a:r>
              </a:p>
              <a:p>
                <a:pPr lvl="1"/>
                <a:r>
                  <a:rPr lang="en-US" dirty="0"/>
                  <a:t>T</a:t>
                </a:r>
                <a:r>
                  <a:rPr lang="en-US" dirty="0">
                    <a:effectLst/>
                  </a:rPr>
                  <a:t>he unknown variables are the interior of the cube. </a:t>
                </a:r>
              </a:p>
              <a:p>
                <a:r>
                  <a:rPr lang="en-US" dirty="0"/>
                  <a:t>Approximately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9</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6</m:t>
                        </m:r>
                      </m:sup>
                    </m:sSup>
                  </m:oMath>
                </a14:m>
                <a:r>
                  <a:rPr lang="en-US" dirty="0"/>
                  <a:t> multiplication flops are required for variable elimination, assuming that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&gt;40</m:t>
                    </m:r>
                  </m:oMath>
                </a14:m>
                <a:r>
                  <a:rPr lang="en-US" dirty="0"/>
                  <a:t>.</a:t>
                </a:r>
              </a:p>
            </p:txBody>
          </p:sp>
        </mc:Choice>
        <mc:Fallback>
          <p:sp>
            <p:nvSpPr>
              <p:cNvPr id="3" name="Content Placeholder 2">
                <a:extLst>
                  <a:ext uri="{FF2B5EF4-FFF2-40B4-BE49-F238E27FC236}">
                    <a16:creationId xmlns:a16="http://schemas.microsoft.com/office/drawing/2014/main" id="{76FCD81C-6311-FA6C-3AAE-8E0D70989D65}"/>
                  </a:ext>
                </a:extLst>
              </p:cNvPr>
              <p:cNvSpPr>
                <a:spLocks noGrp="1" noRot="1" noChangeAspect="1" noMove="1" noResize="1" noEditPoints="1" noAdjustHandles="1" noChangeArrowheads="1" noChangeShapeType="1" noTextEdit="1"/>
              </p:cNvSpPr>
              <p:nvPr>
                <p:ph idx="1"/>
              </p:nvPr>
            </p:nvSpPr>
            <p:spPr>
              <a:xfrm>
                <a:off x="838200" y="1825624"/>
                <a:ext cx="10285602" cy="4189282"/>
              </a:xfrm>
              <a:blipFill>
                <a:blip r:embed="rId2"/>
                <a:stretch>
                  <a:fillRect l="-1067" t="-2326" r="-415"/>
                </a:stretch>
              </a:blipFill>
            </p:spPr>
            <p:txBody>
              <a:bodyPr/>
              <a:lstStyle/>
              <a:p>
                <a:r>
                  <a:rPr lang="en-US">
                    <a:noFill/>
                  </a:rPr>
                  <a:t> </a:t>
                </a:r>
              </a:p>
            </p:txBody>
          </p:sp>
        </mc:Fallback>
      </mc:AlternateContent>
    </p:spTree>
    <p:extLst>
      <p:ext uri="{BB962C8B-B14F-4D97-AF65-F5344CB8AC3E}">
        <p14:creationId xmlns:p14="http://schemas.microsoft.com/office/powerpoint/2010/main" val="283806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45DE-A706-AAA8-030F-DF28545094FF}"/>
              </a:ext>
            </a:extLst>
          </p:cNvPr>
          <p:cNvSpPr>
            <a:spLocks noGrp="1"/>
          </p:cNvSpPr>
          <p:nvPr>
            <p:ph type="title"/>
          </p:nvPr>
        </p:nvSpPr>
        <p:spPr/>
        <p:txBody>
          <a:bodyPr/>
          <a:lstStyle/>
          <a:p>
            <a:pPr algn="ctr"/>
            <a:r>
              <a:rPr lang="en-US" dirty="0"/>
              <a:t>Reusability</a:t>
            </a:r>
          </a:p>
        </p:txBody>
      </p:sp>
      <p:sp>
        <p:nvSpPr>
          <p:cNvPr id="3" name="Content Placeholder 2">
            <a:extLst>
              <a:ext uri="{FF2B5EF4-FFF2-40B4-BE49-F238E27FC236}">
                <a16:creationId xmlns:a16="http://schemas.microsoft.com/office/drawing/2014/main" id="{5B57CD4C-DE58-28AE-F181-1A7E61BA1A78}"/>
              </a:ext>
            </a:extLst>
          </p:cNvPr>
          <p:cNvSpPr>
            <a:spLocks noGrp="1"/>
          </p:cNvSpPr>
          <p:nvPr>
            <p:ph idx="1"/>
          </p:nvPr>
        </p:nvSpPr>
        <p:spPr>
          <a:xfrm>
            <a:off x="838200" y="1825625"/>
            <a:ext cx="4595003" cy="4351338"/>
          </a:xfrm>
        </p:spPr>
        <p:txBody>
          <a:bodyPr/>
          <a:lstStyle/>
          <a:p>
            <a:r>
              <a:rPr lang="en-US" dirty="0"/>
              <a:t>The calculations can be reused should the same node clusters appear multiple times. </a:t>
            </a:r>
          </a:p>
          <a:p>
            <a:r>
              <a:rPr lang="en-US" dirty="0"/>
              <a:t>Node clusters can tightly wrap repeating components.</a:t>
            </a:r>
          </a:p>
        </p:txBody>
      </p:sp>
      <p:pic>
        <p:nvPicPr>
          <p:cNvPr id="5" name="Graphic 4">
            <a:extLst>
              <a:ext uri="{FF2B5EF4-FFF2-40B4-BE49-F238E27FC236}">
                <a16:creationId xmlns:a16="http://schemas.microsoft.com/office/drawing/2014/main" id="{DEA95477-7D2E-9ECD-E749-253BAD0B3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2617" y="1825625"/>
            <a:ext cx="4595003" cy="4413872"/>
          </a:xfrm>
          <a:prstGeom prst="rect">
            <a:avLst/>
          </a:prstGeom>
        </p:spPr>
      </p:pic>
    </p:spTree>
    <p:extLst>
      <p:ext uri="{BB962C8B-B14F-4D97-AF65-F5344CB8AC3E}">
        <p14:creationId xmlns:p14="http://schemas.microsoft.com/office/powerpoint/2010/main" val="1858698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E8A1-38EE-10FD-65F6-3B13E2C4BD7E}"/>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4FFB8526-8256-0704-03D5-B566C2644BD3}"/>
              </a:ext>
            </a:extLst>
          </p:cNvPr>
          <p:cNvSpPr>
            <a:spLocks noGrp="1"/>
          </p:cNvSpPr>
          <p:nvPr>
            <p:ph idx="1"/>
          </p:nvPr>
        </p:nvSpPr>
        <p:spPr>
          <a:xfrm>
            <a:off x="838200" y="1825624"/>
            <a:ext cx="10515600" cy="4222837"/>
          </a:xfrm>
        </p:spPr>
        <p:txBody>
          <a:bodyPr>
            <a:normAutofit fontScale="92500" lnSpcReduction="10000"/>
          </a:bodyPr>
          <a:lstStyle/>
          <a:p>
            <a:r>
              <a:rPr lang="en-US" dirty="0"/>
              <a:t>The “nested dissection” of linear systems remains a powerful tool for solving linear systems that cover large computational meshes. </a:t>
            </a:r>
          </a:p>
          <a:p>
            <a:r>
              <a:rPr lang="en-US" dirty="0"/>
              <a:t>The example application that will be addressed here will be the problem of computing the voltages at all points within a volume given the voltage at each point on the surface. </a:t>
            </a:r>
          </a:p>
          <a:p>
            <a:r>
              <a:rPr lang="en-US" dirty="0"/>
              <a:t>The focus will be on solving the linear system as opposed to the setup of the linear system. </a:t>
            </a:r>
          </a:p>
          <a:p>
            <a:r>
              <a:rPr lang="en-US" dirty="0"/>
              <a:t>The computational complexity of the nested dissection approach for a 3D computational mesh will be analyzed and compared with other approaches. </a:t>
            </a:r>
          </a:p>
          <a:p>
            <a:r>
              <a:rPr lang="en-US" dirty="0"/>
              <a:t>Other benefits of nested dissection will also be addressed. </a:t>
            </a:r>
          </a:p>
        </p:txBody>
      </p:sp>
    </p:spTree>
    <p:extLst>
      <p:ext uri="{BB962C8B-B14F-4D97-AF65-F5344CB8AC3E}">
        <p14:creationId xmlns:p14="http://schemas.microsoft.com/office/powerpoint/2010/main" val="163429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97C4-72CB-1BF9-9329-D424AACCD19C}"/>
              </a:ext>
            </a:extLst>
          </p:cNvPr>
          <p:cNvSpPr>
            <a:spLocks noGrp="1"/>
          </p:cNvSpPr>
          <p:nvPr>
            <p:ph type="title"/>
          </p:nvPr>
        </p:nvSpPr>
        <p:spPr/>
        <p:txBody>
          <a:bodyPr/>
          <a:lstStyle/>
          <a:p>
            <a:pPr algn="ctr"/>
            <a:r>
              <a:rPr lang="en-US" dirty="0"/>
              <a:t>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CA1760-14DC-6640-4EE2-061DD42A5E75}"/>
                  </a:ext>
                </a:extLst>
              </p:cNvPr>
              <p:cNvSpPr>
                <a:spLocks noGrp="1"/>
              </p:cNvSpPr>
              <p:nvPr>
                <p:ph idx="1"/>
              </p:nvPr>
            </p:nvSpPr>
            <p:spPr/>
            <p:txBody>
              <a:bodyPr>
                <a:normAutofit lnSpcReduction="10000"/>
              </a:bodyPr>
              <a:lstStyle/>
              <a:p>
                <a:r>
                  <a:rPr lang="en-US" dirty="0"/>
                  <a:t>The direct solution without any exploitation of the sparse structure costs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9</m:t>
                        </m:r>
                      </m:sup>
                    </m:sSup>
                    <m:r>
                      <a:rPr lang="en-US" b="0" i="1" smtClean="0">
                        <a:latin typeface="Cambria Math" panose="02040503050406030204" pitchFamily="18" charset="0"/>
                      </a:rPr>
                      <m:t>)</m:t>
                    </m:r>
                  </m:oMath>
                </a14:m>
                <a:r>
                  <a:rPr lang="en-US" dirty="0"/>
                  <a:t> flops, resulting in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US" dirty="0"/>
                  <a:t> flops per entry of </a:t>
                </a:r>
                <a14:m>
                  <m:oMath xmlns:m="http://schemas.openxmlformats.org/officeDocument/2006/math">
                    <m:r>
                      <a:rPr lang="en-US" b="0" i="1" smtClean="0">
                        <a:latin typeface="Cambria Math" panose="02040503050406030204" pitchFamily="18" charset="0"/>
                      </a:rPr>
                      <m:t>𝐴</m:t>
                    </m:r>
                  </m:oMath>
                </a14:m>
                <a:r>
                  <a:rPr lang="en-US" dirty="0"/>
                  <a:t>. </a:t>
                </a:r>
              </a:p>
              <a:p>
                <a:r>
                  <a:rPr lang="en-US" dirty="0"/>
                  <a:t>The naïve layer-by-layer exploitation of the sparse structure costs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7</m:t>
                        </m:r>
                      </m:sup>
                    </m:sSup>
                    <m:r>
                      <a:rPr lang="en-US" b="0" i="1" smtClean="0">
                        <a:latin typeface="Cambria Math" panose="02040503050406030204" pitchFamily="18" charset="0"/>
                      </a:rPr>
                      <m:t>)</m:t>
                    </m:r>
                  </m:oMath>
                </a14:m>
                <a:r>
                  <a:rPr lang="en-US" dirty="0"/>
                  <a:t> flops, resulting in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flops per entry of </a:t>
                </a:r>
                <a14:m>
                  <m:oMath xmlns:m="http://schemas.openxmlformats.org/officeDocument/2006/math">
                    <m:r>
                      <a:rPr lang="en-US" b="0" i="1" smtClean="0">
                        <a:latin typeface="Cambria Math" panose="02040503050406030204" pitchFamily="18" charset="0"/>
                      </a:rPr>
                      <m:t>𝐴</m:t>
                    </m:r>
                  </m:oMath>
                </a14:m>
                <a:r>
                  <a:rPr lang="en-US" dirty="0"/>
                  <a:t>.  </a:t>
                </a:r>
              </a:p>
              <a:p>
                <a:r>
                  <a:rPr lang="en-US" dirty="0"/>
                  <a:t>Nested dissection costs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6</m:t>
                        </m:r>
                      </m:sup>
                    </m:sSup>
                    <m:r>
                      <a:rPr lang="en-US" b="0" i="1" smtClean="0">
                        <a:latin typeface="Cambria Math" panose="02040503050406030204" pitchFamily="18" charset="0"/>
                      </a:rPr>
                      <m:t>)</m:t>
                    </m:r>
                  </m:oMath>
                </a14:m>
                <a:r>
                  <a:rPr lang="en-US" dirty="0"/>
                  <a:t> flops, resulting in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oMath>
                </a14:m>
                <a:r>
                  <a:rPr lang="en-US" dirty="0"/>
                  <a:t> flops per entry of </a:t>
                </a:r>
                <a14:m>
                  <m:oMath xmlns:m="http://schemas.openxmlformats.org/officeDocument/2006/math">
                    <m:r>
                      <a:rPr lang="en-US" b="0" i="1" smtClean="0">
                        <a:latin typeface="Cambria Math" panose="02040503050406030204" pitchFamily="18" charset="0"/>
                      </a:rPr>
                      <m:t>𝐴</m:t>
                    </m:r>
                  </m:oMath>
                </a14:m>
                <a:r>
                  <a:rPr lang="en-US" dirty="0"/>
                  <a:t>. Moreover, the calculations can be stored and reused. </a:t>
                </a:r>
              </a:p>
              <a:p>
                <a:r>
                  <a:rPr lang="en-US" dirty="0"/>
                  <a:t>From the specific cubic lattice, </a:t>
                </a:r>
              </a:p>
              <a:p>
                <a:pPr lvl="1"/>
                <a:r>
                  <a:rPr lang="en-US" dirty="0"/>
                  <a:t>Layer-by-layer variable elimination costs approximately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7</m:t>
                        </m:r>
                      </m:sup>
                    </m:sSup>
                  </m:oMath>
                </a14:m>
                <a:r>
                  <a:rPr lang="en-US" dirty="0"/>
                  <a:t> multiplication flops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&gt;40</m:t>
                    </m:r>
                  </m:oMath>
                </a14:m>
                <a:r>
                  <a:rPr lang="en-US" dirty="0"/>
                  <a:t>). </a:t>
                </a:r>
              </a:p>
              <a:p>
                <a:pPr lvl="1"/>
                <a:r>
                  <a:rPr lang="en-US" dirty="0"/>
                  <a:t>Nested dissection variable elimination costs approximately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6</m:t>
                        </m:r>
                      </m:sup>
                    </m:sSup>
                  </m:oMath>
                </a14:m>
                <a:r>
                  <a:rPr lang="en-US" dirty="0"/>
                  <a:t> multiplication flops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&gt;40</m:t>
                    </m:r>
                  </m:oMath>
                </a14:m>
                <a:r>
                  <a:rPr lang="en-US" dirty="0"/>
                  <a:t>). </a:t>
                </a:r>
              </a:p>
            </p:txBody>
          </p:sp>
        </mc:Choice>
        <mc:Fallback>
          <p:sp>
            <p:nvSpPr>
              <p:cNvPr id="3" name="Content Placeholder 2">
                <a:extLst>
                  <a:ext uri="{FF2B5EF4-FFF2-40B4-BE49-F238E27FC236}">
                    <a16:creationId xmlns:a16="http://schemas.microsoft.com/office/drawing/2014/main" id="{1BCA1760-14DC-6640-4EE2-061DD42A5E75}"/>
                  </a:ext>
                </a:extLst>
              </p:cNvPr>
              <p:cNvSpPr>
                <a:spLocks noGrp="1" noRot="1" noChangeAspect="1" noMove="1" noResize="1" noEditPoints="1" noAdjustHandles="1" noChangeArrowheads="1" noChangeShapeType="1" noTextEdit="1"/>
              </p:cNvSpPr>
              <p:nvPr>
                <p:ph idx="1"/>
              </p:nvPr>
            </p:nvSpPr>
            <p:spPr>
              <a:blipFill>
                <a:blip r:embed="rId2"/>
                <a:stretch>
                  <a:fillRect l="-1043" t="-3081" r="-1739"/>
                </a:stretch>
              </a:blipFill>
            </p:spPr>
            <p:txBody>
              <a:bodyPr/>
              <a:lstStyle/>
              <a:p>
                <a:r>
                  <a:rPr lang="en-US">
                    <a:noFill/>
                  </a:rPr>
                  <a:t> </a:t>
                </a:r>
              </a:p>
            </p:txBody>
          </p:sp>
        </mc:Fallback>
      </mc:AlternateContent>
    </p:spTree>
    <p:extLst>
      <p:ext uri="{BB962C8B-B14F-4D97-AF65-F5344CB8AC3E}">
        <p14:creationId xmlns:p14="http://schemas.microsoft.com/office/powerpoint/2010/main" val="285133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8712-A3E0-2E7F-C4B9-643EF1E79D23}"/>
              </a:ext>
            </a:extLst>
          </p:cNvPr>
          <p:cNvSpPr>
            <a:spLocks noGrp="1"/>
          </p:cNvSpPr>
          <p:nvPr>
            <p:ph type="title"/>
          </p:nvPr>
        </p:nvSpPr>
        <p:spPr>
          <a:xfrm>
            <a:off x="838200" y="365125"/>
            <a:ext cx="10515600" cy="767389"/>
          </a:xfrm>
        </p:spPr>
        <p:txBody>
          <a:bodyPr>
            <a:normAutofit/>
          </a:bodyPr>
          <a:lstStyle/>
          <a:p>
            <a:pPr algn="ctr"/>
            <a:r>
              <a:rPr lang="en-US" sz="3200" dirty="0"/>
              <a:t>References</a:t>
            </a:r>
          </a:p>
        </p:txBody>
      </p:sp>
      <p:sp>
        <p:nvSpPr>
          <p:cNvPr id="3" name="Content Placeholder 2">
            <a:extLst>
              <a:ext uri="{FF2B5EF4-FFF2-40B4-BE49-F238E27FC236}">
                <a16:creationId xmlns:a16="http://schemas.microsoft.com/office/drawing/2014/main" id="{F6528818-D058-F48C-0905-6F32CEDCDD33}"/>
              </a:ext>
            </a:extLst>
          </p:cNvPr>
          <p:cNvSpPr>
            <a:spLocks noGrp="1"/>
          </p:cNvSpPr>
          <p:nvPr>
            <p:ph idx="1"/>
          </p:nvPr>
        </p:nvSpPr>
        <p:spPr>
          <a:xfrm>
            <a:off x="838200" y="1825625"/>
            <a:ext cx="10515600" cy="1345414"/>
          </a:xfrm>
        </p:spPr>
        <p:txBody>
          <a:bodyPr>
            <a:normAutofit/>
          </a:bodyPr>
          <a:lstStyle/>
          <a:p>
            <a:r>
              <a:rPr lang="en-US" sz="1600" dirty="0"/>
              <a:t>[1] </a:t>
            </a:r>
            <a:r>
              <a:rPr lang="en-US" sz="1600" dirty="0">
                <a:effectLst/>
              </a:rPr>
              <a:t>George A. Nested dissection of a regular finite element mesh. </a:t>
            </a:r>
            <a:r>
              <a:rPr lang="en-US" sz="1600" i="1" dirty="0">
                <a:effectLst/>
              </a:rPr>
              <a:t>SIAM Journal on Numerical Analysis</a:t>
            </a:r>
            <a:r>
              <a:rPr lang="en-US" sz="1600" dirty="0">
                <a:effectLst/>
              </a:rPr>
              <a:t> 1973; 10(2):345–363.</a:t>
            </a:r>
          </a:p>
          <a:p>
            <a:r>
              <a:rPr lang="en-US" sz="1600" dirty="0">
                <a:effectLst/>
              </a:rPr>
              <a:t>[2] </a:t>
            </a:r>
            <a:r>
              <a:rPr lang="en-US" sz="1600" dirty="0" err="1">
                <a:effectLst/>
              </a:rPr>
              <a:t>Darve</a:t>
            </a:r>
            <a:r>
              <a:rPr lang="en-US" sz="1600" dirty="0">
                <a:effectLst/>
              </a:rPr>
              <a:t> E, et al. A hybrid method for the parallel computation of Green’s functions. </a:t>
            </a:r>
            <a:r>
              <a:rPr lang="en-US" sz="1600" i="1" dirty="0">
                <a:effectLst/>
              </a:rPr>
              <a:t>Journal of Computational Physics</a:t>
            </a:r>
            <a:r>
              <a:rPr lang="en-US" sz="1600" dirty="0">
                <a:effectLst/>
              </a:rPr>
              <a:t> 2009; 228:5020–5039.</a:t>
            </a:r>
            <a:endParaRPr lang="en-US" sz="1600" dirty="0"/>
          </a:p>
        </p:txBody>
      </p:sp>
    </p:spTree>
    <p:extLst>
      <p:ext uri="{BB962C8B-B14F-4D97-AF65-F5344CB8AC3E}">
        <p14:creationId xmlns:p14="http://schemas.microsoft.com/office/powerpoint/2010/main" val="1180713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0F59-4064-A0E0-9D7A-01A5F30D672C}"/>
              </a:ext>
            </a:extLst>
          </p:cNvPr>
          <p:cNvSpPr>
            <a:spLocks noGrp="1"/>
          </p:cNvSpPr>
          <p:nvPr>
            <p:ph type="title"/>
          </p:nvPr>
        </p:nvSpPr>
        <p:spPr/>
        <p:txBody>
          <a:bodyPr/>
          <a:lstStyle/>
          <a:p>
            <a:pPr algn="ctr"/>
            <a:r>
              <a:rPr lang="en-US" dirty="0"/>
              <a:t>Any questions?</a:t>
            </a:r>
          </a:p>
        </p:txBody>
      </p:sp>
    </p:spTree>
    <p:extLst>
      <p:ext uri="{BB962C8B-B14F-4D97-AF65-F5344CB8AC3E}">
        <p14:creationId xmlns:p14="http://schemas.microsoft.com/office/powerpoint/2010/main" val="234376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7149-149A-610A-D460-3FFA85A6E428}"/>
              </a:ext>
            </a:extLst>
          </p:cNvPr>
          <p:cNvSpPr>
            <a:spLocks noGrp="1"/>
          </p:cNvSpPr>
          <p:nvPr>
            <p:ph type="title"/>
          </p:nvPr>
        </p:nvSpPr>
        <p:spPr/>
        <p:txBody>
          <a:bodyPr/>
          <a:lstStyle/>
          <a:p>
            <a:pPr algn="ctr"/>
            <a:r>
              <a:rPr lang="en-US" dirty="0"/>
              <a:t>Electrostatics and the finite element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F620AE-DE62-7006-0995-3DAF3D5A8AC5}"/>
                  </a:ext>
                </a:extLst>
              </p:cNvPr>
              <p:cNvSpPr>
                <a:spLocks noGrp="1"/>
              </p:cNvSpPr>
              <p:nvPr>
                <p:ph idx="1"/>
              </p:nvPr>
            </p:nvSpPr>
            <p:spPr>
              <a:xfrm>
                <a:off x="838199" y="1825625"/>
                <a:ext cx="5738770" cy="4351338"/>
              </a:xfrm>
            </p:spPr>
            <p:txBody>
              <a:bodyPr>
                <a:normAutofit fontScale="92500" lnSpcReduction="10000"/>
              </a:bodyPr>
              <a:lstStyle/>
              <a:p>
                <a:r>
                  <a:rPr lang="en-US" dirty="0"/>
                  <a:t>Over a volume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solve Laplace’s equation: </a:t>
                </a:r>
                <a:br>
                  <a:rPr lang="en-US" dirty="0"/>
                </a:br>
                <a:r>
                  <a:rPr lang="en-US" dirty="0"/>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m:rPr>
                            <m:sty m:val="p"/>
                          </m:rP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=0</m:t>
                    </m:r>
                  </m:oMath>
                </a14:m>
                <a:r>
                  <a:rPr lang="en-US" dirty="0"/>
                  <a:t> </a:t>
                </a:r>
                <a:br>
                  <a:rPr lang="en-US" dirty="0"/>
                </a:br>
                <a:r>
                  <a:rPr lang="en-US" dirty="0"/>
                  <a:t>where </a:t>
                </a:r>
                <a14:m>
                  <m:oMath xmlns:m="http://schemas.openxmlformats.org/officeDocument/2006/math">
                    <m:r>
                      <a:rPr lang="en-US" b="0" i="1" smtClean="0">
                        <a:latin typeface="Cambria Math" panose="02040503050406030204" pitchFamily="18" charset="0"/>
                      </a:rPr>
                      <m:t>𝑉</m:t>
                    </m:r>
                  </m:oMath>
                </a14:m>
                <a:r>
                  <a:rPr lang="en-US" dirty="0"/>
                  <a:t> is known at each point on the surface of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US" dirty="0"/>
                  <a:t>. </a:t>
                </a:r>
              </a:p>
              <a:p>
                <a:r>
                  <a:rPr lang="en-US" dirty="0"/>
                  <a:t>From finite element modeling, the linear system to be solved is: </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𝑖𝑛𝑡</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𝑏𝑜𝑢𝑛𝑑</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𝑏𝑜𝑢𝑛𝑑</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0</m:t>
                        </m:r>
                      </m:e>
                    </m:acc>
                  </m:oMath>
                </a14:m>
                <a:br>
                  <a:rPr lang="en-US" dirty="0"/>
                </a:br>
                <a:r>
                  <a:rPr lang="en-US" dirty="0"/>
                  <a:t>where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𝑏𝑜𝑢𝑛𝑑</m:t>
                        </m:r>
                      </m:sub>
                    </m:sSub>
                  </m:oMath>
                </a14:m>
                <a:r>
                  <a:rPr lang="en-US" dirty="0"/>
                  <a:t> is known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𝑖𝑛𝑡</m:t>
                        </m:r>
                      </m:sub>
                    </m:sSub>
                  </m:oMath>
                </a14:m>
                <a:r>
                  <a:rPr lang="en-US" dirty="0"/>
                  <a:t> is sought. </a:t>
                </a:r>
              </a:p>
              <a:p>
                <a:r>
                  <a:rPr lang="en-US" dirty="0"/>
                  <a:t>The entries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𝑖𝑛𝑡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𝑏𝑜𝑢𝑛𝑑</m:t>
                        </m:r>
                      </m:sub>
                    </m:sSub>
                  </m:oMath>
                </a14:m>
                <a:r>
                  <a:rPr lang="en-US" dirty="0"/>
                  <a:t> are measures of capacitance.     </a:t>
                </a:r>
              </a:p>
            </p:txBody>
          </p:sp>
        </mc:Choice>
        <mc:Fallback xmlns="">
          <p:sp>
            <p:nvSpPr>
              <p:cNvPr id="3" name="Content Placeholder 2">
                <a:extLst>
                  <a:ext uri="{FF2B5EF4-FFF2-40B4-BE49-F238E27FC236}">
                    <a16:creationId xmlns:a16="http://schemas.microsoft.com/office/drawing/2014/main" id="{EEF620AE-DE62-7006-0995-3DAF3D5A8AC5}"/>
                  </a:ext>
                </a:extLst>
              </p:cNvPr>
              <p:cNvSpPr>
                <a:spLocks noGrp="1" noRot="1" noChangeAspect="1" noMove="1" noResize="1" noEditPoints="1" noAdjustHandles="1" noChangeArrowheads="1" noChangeShapeType="1" noTextEdit="1"/>
              </p:cNvSpPr>
              <p:nvPr>
                <p:ph idx="1"/>
              </p:nvPr>
            </p:nvSpPr>
            <p:spPr>
              <a:xfrm>
                <a:off x="838199" y="1825625"/>
                <a:ext cx="5738770" cy="4351338"/>
              </a:xfrm>
              <a:blipFill>
                <a:blip r:embed="rId2"/>
                <a:stretch>
                  <a:fillRect l="-1592" t="-2801" r="-637" b="-1120"/>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2CF93342-C719-0C61-349F-A93D562DE3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6092" y="1894383"/>
            <a:ext cx="4189817" cy="4282580"/>
          </a:xfrm>
          <a:prstGeom prst="rect">
            <a:avLst/>
          </a:prstGeom>
        </p:spPr>
      </p:pic>
    </p:spTree>
    <p:extLst>
      <p:ext uri="{BB962C8B-B14F-4D97-AF65-F5344CB8AC3E}">
        <p14:creationId xmlns:p14="http://schemas.microsoft.com/office/powerpoint/2010/main" val="18184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E81D-7949-51D9-42AA-BBA241DE533B}"/>
              </a:ext>
            </a:extLst>
          </p:cNvPr>
          <p:cNvSpPr>
            <a:spLocks noGrp="1"/>
          </p:cNvSpPr>
          <p:nvPr>
            <p:ph type="title"/>
          </p:nvPr>
        </p:nvSpPr>
        <p:spPr/>
        <p:txBody>
          <a:bodyPr/>
          <a:lstStyle/>
          <a:p>
            <a:pPr algn="ctr"/>
            <a:r>
              <a:rPr lang="en-US" dirty="0"/>
              <a:t>The straightforward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1915B-A6B0-DC94-4D52-2690237F0DB1}"/>
                  </a:ext>
                </a:extLst>
              </p:cNvPr>
              <p:cNvSpPr>
                <a:spLocks noGrp="1"/>
              </p:cNvSpPr>
              <p:nvPr>
                <p:ph idx="1"/>
              </p:nvPr>
            </p:nvSpPr>
            <p:spPr/>
            <p:txBody>
              <a:bodyPr>
                <a:normAutofit fontScale="92500"/>
              </a:bodyPr>
              <a:lstStyle/>
              <a:p>
                <a:r>
                  <a:rPr lang="en-US" dirty="0"/>
                  <a:t>Mesh dimensions are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oMath>
                </a14:m>
                <a:r>
                  <a:rPr lang="en-US" dirty="0"/>
                  <a:t>. </a:t>
                </a:r>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𝑖𝑛𝑡</m:t>
                        </m:r>
                      </m:sub>
                    </m:sSub>
                  </m:oMath>
                </a14:m>
                <a:r>
                  <a:rPr lang="en-US" dirty="0"/>
                  <a:t> has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entries.</a:t>
                </a:r>
              </a:p>
              <a:p>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𝑏𝑜𝑢𝑛𝑑</m:t>
                        </m:r>
                      </m:sub>
                    </m:sSub>
                  </m:oMath>
                </a14:m>
                <a:r>
                  <a:rPr lang="en-US" dirty="0"/>
                  <a:t> has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entries.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𝑖𝑛𝑡</m:t>
                        </m:r>
                      </m:sub>
                    </m:sSub>
                  </m:oMath>
                </a14:m>
                <a:r>
                  <a:rPr lang="en-US" dirty="0"/>
                  <a:t> has dimensions of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oMath>
                </a14:m>
                <a:r>
                  <a:rPr lang="en-US" dirty="0"/>
                  <a:t>. This is also a </a:t>
                </a:r>
                <a:r>
                  <a:rPr lang="en-US" b="1" dirty="0"/>
                  <a:t>sparse</a:t>
                </a:r>
                <a:r>
                  <a:rPr lang="en-US" dirty="0"/>
                  <a:t> matrix.</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𝑏𝑜𝑢𝑛𝑑</m:t>
                        </m:r>
                      </m:sub>
                    </m:sSub>
                  </m:oMath>
                </a14:m>
                <a:r>
                  <a:rPr lang="en-US" dirty="0"/>
                  <a:t> has dimensions of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This is also a </a:t>
                </a:r>
                <a:r>
                  <a:rPr lang="en-US" b="1" dirty="0"/>
                  <a:t>sparse</a:t>
                </a:r>
                <a:r>
                  <a:rPr lang="en-US" dirty="0"/>
                  <a:t> matrix.</a:t>
                </a:r>
              </a:p>
              <a:p>
                <a:r>
                  <a:rPr lang="en-US" dirty="0"/>
                  <a:t>The goal is to compute the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solution matrix </a:t>
                </a:r>
                <a14:m>
                  <m:oMath xmlns:m="http://schemas.openxmlformats.org/officeDocument/2006/math">
                    <m:r>
                      <a:rPr lang="en-US" b="0" i="1" smtClean="0">
                        <a:latin typeface="Cambria Math" panose="02040503050406030204" pitchFamily="18" charset="0"/>
                      </a:rPr>
                      <m:t>𝐴</m:t>
                    </m:r>
                  </m:oMath>
                </a14:m>
                <a:r>
                  <a:rPr lang="en-US" dirty="0"/>
                  <a:t> such that:</a:t>
                </a:r>
                <a:br>
                  <a:rPr lang="en-US" dirty="0"/>
                </a:b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𝑖𝑛𝑡</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𝑏𝑜𝑢𝑛𝑑</m:t>
                        </m:r>
                      </m:sub>
                    </m:sSub>
                  </m:oMath>
                </a14:m>
                <a:endParaRPr lang="en-US" dirty="0"/>
              </a:p>
              <a:p>
                <a:r>
                  <a:rPr lang="en-US" dirty="0"/>
                  <a:t>Without any exploitation of the sparse structure, this requires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9</m:t>
                        </m:r>
                      </m:sup>
                    </m:sSup>
                    <m:r>
                      <a:rPr lang="en-US" b="0" i="1" smtClean="0">
                        <a:latin typeface="Cambria Math" panose="02040503050406030204" pitchFamily="18" charset="0"/>
                      </a:rPr>
                      <m:t>)</m:t>
                    </m:r>
                  </m:oMath>
                </a14:m>
                <a:r>
                  <a:rPr lang="en-US" dirty="0"/>
                  <a:t> flops. </a:t>
                </a:r>
              </a:p>
              <a:p>
                <a:endParaRPr lang="en-US" dirty="0"/>
              </a:p>
            </p:txBody>
          </p:sp>
        </mc:Choice>
        <mc:Fallback xmlns="">
          <p:sp>
            <p:nvSpPr>
              <p:cNvPr id="3" name="Content Placeholder 2">
                <a:extLst>
                  <a:ext uri="{FF2B5EF4-FFF2-40B4-BE49-F238E27FC236}">
                    <a16:creationId xmlns:a16="http://schemas.microsoft.com/office/drawing/2014/main" id="{6EB1915B-A6B0-DC94-4D52-2690237F0DB1}"/>
                  </a:ext>
                </a:extLst>
              </p:cNvPr>
              <p:cNvSpPr>
                <a:spLocks noGrp="1" noRot="1" noChangeAspect="1" noMove="1" noResize="1" noEditPoints="1" noAdjustHandles="1" noChangeArrowheads="1" noChangeShapeType="1" noTextEdit="1"/>
              </p:cNvSpPr>
              <p:nvPr>
                <p:ph idx="1"/>
              </p:nvPr>
            </p:nvSpPr>
            <p:spPr>
              <a:blipFill>
                <a:blip r:embed="rId2"/>
                <a:stretch>
                  <a:fillRect l="-928" t="-2101" r="-1333"/>
                </a:stretch>
              </a:blipFill>
            </p:spPr>
            <p:txBody>
              <a:bodyPr/>
              <a:lstStyle/>
              <a:p>
                <a:r>
                  <a:rPr lang="en-US">
                    <a:noFill/>
                  </a:rPr>
                  <a:t> </a:t>
                </a:r>
              </a:p>
            </p:txBody>
          </p:sp>
        </mc:Fallback>
      </mc:AlternateContent>
    </p:spTree>
    <p:extLst>
      <p:ext uri="{BB962C8B-B14F-4D97-AF65-F5344CB8AC3E}">
        <p14:creationId xmlns:p14="http://schemas.microsoft.com/office/powerpoint/2010/main" val="18413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CAE70-D57D-B963-2593-FBA749D32821}"/>
              </a:ext>
            </a:extLst>
          </p:cNvPr>
          <p:cNvSpPr>
            <a:spLocks noGrp="1"/>
          </p:cNvSpPr>
          <p:nvPr>
            <p:ph type="title"/>
          </p:nvPr>
        </p:nvSpPr>
        <p:spPr/>
        <p:txBody>
          <a:bodyPr/>
          <a:lstStyle/>
          <a:p>
            <a:pPr algn="ctr"/>
            <a:r>
              <a:rPr lang="en-US" dirty="0"/>
              <a:t>Sparse matrices and computational meshes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73DBC8-C398-BA72-0797-58C085BBD89F}"/>
                  </a:ext>
                </a:extLst>
              </p:cNvPr>
              <p:cNvSpPr>
                <a:spLocks noGrp="1"/>
              </p:cNvSpPr>
              <p:nvPr>
                <p:ph idx="1"/>
              </p:nvPr>
            </p:nvSpPr>
            <p:spPr>
              <a:xfrm>
                <a:off x="838200" y="1825625"/>
                <a:ext cx="4488809" cy="4351338"/>
              </a:xfrm>
            </p:spPr>
            <p:txBody>
              <a:bodyPr>
                <a:normAutofit fontScale="77500" lnSpcReduction="20000"/>
              </a:bodyPr>
              <a:lstStyle/>
              <a:p>
                <a:r>
                  <a:rPr lang="en-US" dirty="0"/>
                  <a:t>Consider solving the linear system </a:t>
                </a:r>
                <a:br>
                  <a:rPr lang="en-US" dirty="0"/>
                </a:br>
                <a14:m>
                  <m:oMath xmlns:m="http://schemas.openxmlformats.org/officeDocument/2006/math">
                    <m:r>
                      <a:rPr lang="en-US" b="0" i="1" smtClean="0">
                        <a:latin typeface="Cambria Math" panose="02040503050406030204" pitchFamily="18" charset="0"/>
                      </a:rPr>
                      <m:t>𝑀</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𝑁</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endParaRPr lang="en-US" dirty="0"/>
              </a:p>
              <a:p>
                <a:r>
                  <a:rPr lang="en-US" dirty="0"/>
                  <a:t>There are 2 types of variable: “unknown” and “conditioned” variables. </a:t>
                </a:r>
              </a:p>
              <a:p>
                <a:pPr lvl="1"/>
                <a:r>
                  <a:rPr lang="en-US" dirty="0"/>
                  <a:t>Unknown variables from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are each associated with a linear equation. </a:t>
                </a:r>
              </a:p>
              <a:p>
                <a:pPr lvl="1"/>
                <a:r>
                  <a:rPr lang="en-US" dirty="0"/>
                  <a:t>Conditioned variables from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have no equation and can be set to any arbitrary value. </a:t>
                </a:r>
              </a:p>
              <a:p>
                <a:r>
                  <a:rPr lang="en-US" dirty="0"/>
                  <a:t>A directed edge runs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appears in the equation associated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This also means that the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entry from the matrix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oMath>
                </a14:m>
                <a:r>
                  <a:rPr lang="en-US" dirty="0"/>
                  <a:t> is non-zero. </a:t>
                </a:r>
              </a:p>
            </p:txBody>
          </p:sp>
        </mc:Choice>
        <mc:Fallback xmlns="">
          <p:sp>
            <p:nvSpPr>
              <p:cNvPr id="3" name="Content Placeholder 2">
                <a:extLst>
                  <a:ext uri="{FF2B5EF4-FFF2-40B4-BE49-F238E27FC236}">
                    <a16:creationId xmlns:a16="http://schemas.microsoft.com/office/drawing/2014/main" id="{EB73DBC8-C398-BA72-0797-58C085BBD89F}"/>
                  </a:ext>
                </a:extLst>
              </p:cNvPr>
              <p:cNvSpPr>
                <a:spLocks noGrp="1" noRot="1" noChangeAspect="1" noMove="1" noResize="1" noEditPoints="1" noAdjustHandles="1" noChangeArrowheads="1" noChangeShapeType="1" noTextEdit="1"/>
              </p:cNvSpPr>
              <p:nvPr>
                <p:ph idx="1"/>
              </p:nvPr>
            </p:nvSpPr>
            <p:spPr>
              <a:xfrm>
                <a:off x="838200" y="1825625"/>
                <a:ext cx="4488809" cy="4351338"/>
              </a:xfrm>
              <a:blipFill>
                <a:blip r:embed="rId2"/>
                <a:stretch>
                  <a:fillRect l="-1630" t="-2801" r="-2853"/>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C4DBAFD0-C453-EC0D-7BD8-62919A9F5D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9852" y="2299280"/>
            <a:ext cx="5172556" cy="3404027"/>
          </a:xfrm>
          <a:prstGeom prst="rect">
            <a:avLst/>
          </a:prstGeom>
        </p:spPr>
      </p:pic>
    </p:spTree>
    <p:extLst>
      <p:ext uri="{BB962C8B-B14F-4D97-AF65-F5344CB8AC3E}">
        <p14:creationId xmlns:p14="http://schemas.microsoft.com/office/powerpoint/2010/main" val="249612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1725-5089-B077-1486-14FA1423D6A3}"/>
              </a:ext>
            </a:extLst>
          </p:cNvPr>
          <p:cNvSpPr>
            <a:spLocks noGrp="1"/>
          </p:cNvSpPr>
          <p:nvPr>
            <p:ph type="title"/>
          </p:nvPr>
        </p:nvSpPr>
        <p:spPr/>
        <p:txBody>
          <a:bodyPr/>
          <a:lstStyle/>
          <a:p>
            <a:pPr algn="ctr"/>
            <a:r>
              <a:rPr lang="en-US" dirty="0"/>
              <a:t>Variable elimination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096FC-18A7-F453-88F8-6E4342E6976D}"/>
                  </a:ext>
                </a:extLst>
              </p:cNvPr>
              <p:cNvSpPr>
                <a:spLocks noGrp="1"/>
              </p:cNvSpPr>
              <p:nvPr>
                <p:ph idx="1"/>
              </p:nvPr>
            </p:nvSpPr>
            <p:spPr>
              <a:xfrm>
                <a:off x="838200" y="1825625"/>
                <a:ext cx="3951914" cy="4351338"/>
              </a:xfrm>
            </p:spPr>
            <p:txBody>
              <a:bodyPr>
                <a:normAutofit fontScale="77500" lnSpcReduction="20000"/>
              </a:bodyPr>
              <a:lstStyle/>
              <a:p>
                <a:r>
                  <a:rPr lang="en-US" dirty="0"/>
                  <a:t>Initially in a linear system, unknown variables depend on other unknown variables. </a:t>
                </a:r>
              </a:p>
              <a:p>
                <a:r>
                  <a:rPr lang="en-US" dirty="0"/>
                  <a:t>“Eliminating” an unknown variable </a:t>
                </a:r>
                <a14:m>
                  <m:oMath xmlns:m="http://schemas.openxmlformats.org/officeDocument/2006/math">
                    <m:r>
                      <a:rPr lang="en-US" b="0" i="1" smtClean="0">
                        <a:latin typeface="Cambria Math" panose="02040503050406030204" pitchFamily="18" charset="0"/>
                      </a:rPr>
                      <m:t>𝑋</m:t>
                    </m:r>
                  </m:oMath>
                </a14:m>
                <a:r>
                  <a:rPr lang="en-US" dirty="0"/>
                  <a:t> is to make all other non-eliminated unknown variables not dependent on </a:t>
                </a:r>
                <a14:m>
                  <m:oMath xmlns:m="http://schemas.openxmlformats.org/officeDocument/2006/math">
                    <m:r>
                      <a:rPr lang="en-US" b="0" i="1" smtClean="0">
                        <a:latin typeface="Cambria Math" panose="02040503050406030204" pitchFamily="18" charset="0"/>
                      </a:rPr>
                      <m:t>𝑋</m:t>
                    </m:r>
                  </m:oMath>
                </a14:m>
                <a:r>
                  <a:rPr lang="en-US" dirty="0"/>
                  <a:t>. </a:t>
                </a:r>
              </a:p>
              <a:p>
                <a:r>
                  <a:rPr lang="en-US" dirty="0"/>
                  <a:t>This is done by substituting the expression for </a:t>
                </a:r>
                <a14:m>
                  <m:oMath xmlns:m="http://schemas.openxmlformats.org/officeDocument/2006/math">
                    <m:r>
                      <a:rPr lang="en-US" b="0" i="1" smtClean="0">
                        <a:latin typeface="Cambria Math" panose="02040503050406030204" pitchFamily="18" charset="0"/>
                      </a:rPr>
                      <m:t>𝑋</m:t>
                    </m:r>
                  </m:oMath>
                </a14:m>
                <a:r>
                  <a:rPr lang="en-US" dirty="0"/>
                  <a:t> in place of all appearances of </a:t>
                </a:r>
                <a14:m>
                  <m:oMath xmlns:m="http://schemas.openxmlformats.org/officeDocument/2006/math">
                    <m:r>
                      <a:rPr lang="en-US" b="0" i="1" smtClean="0">
                        <a:latin typeface="Cambria Math" panose="02040503050406030204" pitchFamily="18" charset="0"/>
                      </a:rPr>
                      <m:t>𝑋</m:t>
                    </m:r>
                  </m:oMath>
                </a14:m>
                <a:r>
                  <a:rPr lang="en-US" dirty="0"/>
                  <a:t> in the equations associated with the non-eliminated unknown variables.</a:t>
                </a:r>
              </a:p>
              <a:p>
                <a:r>
                  <a:rPr lang="en-US" dirty="0"/>
                  <a:t>From the image on the right, the computational complexity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oMath>
                </a14:m>
                <a:r>
                  <a:rPr lang="en-US" dirty="0"/>
                  <a:t> flops.</a:t>
                </a:r>
              </a:p>
              <a:p>
                <a:endParaRPr lang="en-US" dirty="0"/>
              </a:p>
            </p:txBody>
          </p:sp>
        </mc:Choice>
        <mc:Fallback xmlns="">
          <p:sp>
            <p:nvSpPr>
              <p:cNvPr id="3" name="Content Placeholder 2">
                <a:extLst>
                  <a:ext uri="{FF2B5EF4-FFF2-40B4-BE49-F238E27FC236}">
                    <a16:creationId xmlns:a16="http://schemas.microsoft.com/office/drawing/2014/main" id="{4E1096FC-18A7-F453-88F8-6E4342E6976D}"/>
                  </a:ext>
                </a:extLst>
              </p:cNvPr>
              <p:cNvSpPr>
                <a:spLocks noGrp="1" noRot="1" noChangeAspect="1" noMove="1" noResize="1" noEditPoints="1" noAdjustHandles="1" noChangeArrowheads="1" noChangeShapeType="1" noTextEdit="1"/>
              </p:cNvSpPr>
              <p:nvPr>
                <p:ph idx="1"/>
              </p:nvPr>
            </p:nvSpPr>
            <p:spPr>
              <a:xfrm>
                <a:off x="838200" y="1825625"/>
                <a:ext cx="3951914" cy="4351338"/>
              </a:xfrm>
              <a:blipFill>
                <a:blip r:embed="rId2"/>
                <a:stretch>
                  <a:fillRect l="-1852" t="-2801" r="-2932" b="-420"/>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9EFBB169-3FD0-69AC-10E3-845BFFE5F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9228" y="2206305"/>
            <a:ext cx="6354982" cy="3047869"/>
          </a:xfrm>
          <a:prstGeom prst="rect">
            <a:avLst/>
          </a:prstGeom>
        </p:spPr>
      </p:pic>
    </p:spTree>
    <p:extLst>
      <p:ext uri="{BB962C8B-B14F-4D97-AF65-F5344CB8AC3E}">
        <p14:creationId xmlns:p14="http://schemas.microsoft.com/office/powerpoint/2010/main" val="46924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20D102F-7518-F60C-B411-D55B96D789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6338" y="1227370"/>
            <a:ext cx="1256469" cy="1256469"/>
          </a:xfrm>
          <a:prstGeom prst="rect">
            <a:avLst/>
          </a:prstGeom>
        </p:spPr>
      </p:pic>
      <p:pic>
        <p:nvPicPr>
          <p:cNvPr id="5" name="Graphic 4">
            <a:extLst>
              <a:ext uri="{FF2B5EF4-FFF2-40B4-BE49-F238E27FC236}">
                <a16:creationId xmlns:a16="http://schemas.microsoft.com/office/drawing/2014/main" id="{0F77CA5B-0330-3E07-3E55-86AA84D798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45047" y="1227370"/>
            <a:ext cx="1256469" cy="1256469"/>
          </a:xfrm>
          <a:prstGeom prst="rect">
            <a:avLst/>
          </a:prstGeom>
        </p:spPr>
      </p:pic>
      <p:pic>
        <p:nvPicPr>
          <p:cNvPr id="7" name="Graphic 6">
            <a:extLst>
              <a:ext uri="{FF2B5EF4-FFF2-40B4-BE49-F238E27FC236}">
                <a16:creationId xmlns:a16="http://schemas.microsoft.com/office/drawing/2014/main" id="{6B78CB08-ECD5-9EA6-31E8-A16288449B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3756" y="1225974"/>
            <a:ext cx="1255073" cy="1255073"/>
          </a:xfrm>
          <a:prstGeom prst="rect">
            <a:avLst/>
          </a:prstGeom>
        </p:spPr>
      </p:pic>
      <p:pic>
        <p:nvPicPr>
          <p:cNvPr id="9" name="Graphic 8">
            <a:extLst>
              <a:ext uri="{FF2B5EF4-FFF2-40B4-BE49-F238E27FC236}">
                <a16:creationId xmlns:a16="http://schemas.microsoft.com/office/drawing/2014/main" id="{72802B1E-2C2A-EFB9-094D-0CFDBA576F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1070" y="1225975"/>
            <a:ext cx="1255074" cy="1255074"/>
          </a:xfrm>
          <a:prstGeom prst="rect">
            <a:avLst/>
          </a:prstGeom>
        </p:spPr>
      </p:pic>
      <p:pic>
        <p:nvPicPr>
          <p:cNvPr id="11" name="Graphic 10">
            <a:extLst>
              <a:ext uri="{FF2B5EF4-FFF2-40B4-BE49-F238E27FC236}">
                <a16:creationId xmlns:a16="http://schemas.microsoft.com/office/drawing/2014/main" id="{D841C9D2-F21F-DA01-07E8-23DFEBFC8C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8383" y="1225974"/>
            <a:ext cx="1256470" cy="1256470"/>
          </a:xfrm>
          <a:prstGeom prst="rect">
            <a:avLst/>
          </a:prstGeom>
        </p:spPr>
      </p:pic>
      <p:pic>
        <p:nvPicPr>
          <p:cNvPr id="13" name="Graphic 12">
            <a:extLst>
              <a:ext uri="{FF2B5EF4-FFF2-40B4-BE49-F238E27FC236}">
                <a16:creationId xmlns:a16="http://schemas.microsoft.com/office/drawing/2014/main" id="{DFFAFDF6-42C7-4078-93B5-2165E865E3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15696" y="1225974"/>
            <a:ext cx="1256469" cy="1256469"/>
          </a:xfrm>
          <a:prstGeom prst="rect">
            <a:avLst/>
          </a:prstGeom>
        </p:spPr>
      </p:pic>
      <p:pic>
        <p:nvPicPr>
          <p:cNvPr id="15" name="Graphic 14">
            <a:extLst>
              <a:ext uri="{FF2B5EF4-FFF2-40B4-BE49-F238E27FC236}">
                <a16:creationId xmlns:a16="http://schemas.microsoft.com/office/drawing/2014/main" id="{B5D78996-8D91-EE60-8D65-B4A09D774D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77733" y="2868817"/>
            <a:ext cx="1255074" cy="1255074"/>
          </a:xfrm>
          <a:prstGeom prst="rect">
            <a:avLst/>
          </a:prstGeom>
        </p:spPr>
      </p:pic>
      <p:pic>
        <p:nvPicPr>
          <p:cNvPr id="17" name="Graphic 16">
            <a:extLst>
              <a:ext uri="{FF2B5EF4-FFF2-40B4-BE49-F238E27FC236}">
                <a16:creationId xmlns:a16="http://schemas.microsoft.com/office/drawing/2014/main" id="{D78A314A-E230-D207-4D24-ECAC467655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45047" y="2868817"/>
            <a:ext cx="1255074" cy="1255074"/>
          </a:xfrm>
          <a:prstGeom prst="rect">
            <a:avLst/>
          </a:prstGeom>
        </p:spPr>
      </p:pic>
      <p:pic>
        <p:nvPicPr>
          <p:cNvPr id="19" name="Graphic 18">
            <a:extLst>
              <a:ext uri="{FF2B5EF4-FFF2-40B4-BE49-F238E27FC236}">
                <a16:creationId xmlns:a16="http://schemas.microsoft.com/office/drawing/2014/main" id="{A05511A5-7696-BB1B-3A40-60222C32158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12361" y="2868817"/>
            <a:ext cx="1255073" cy="1255073"/>
          </a:xfrm>
          <a:prstGeom prst="rect">
            <a:avLst/>
          </a:prstGeom>
        </p:spPr>
      </p:pic>
      <p:pic>
        <p:nvPicPr>
          <p:cNvPr id="21" name="Graphic 20">
            <a:extLst>
              <a:ext uri="{FF2B5EF4-FFF2-40B4-BE49-F238E27FC236}">
                <a16:creationId xmlns:a16="http://schemas.microsoft.com/office/drawing/2014/main" id="{21798818-0515-CC05-FE9F-AFCD996FEEA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81071" y="2868817"/>
            <a:ext cx="1255073" cy="1255073"/>
          </a:xfrm>
          <a:prstGeom prst="rect">
            <a:avLst/>
          </a:prstGeom>
        </p:spPr>
      </p:pic>
      <p:pic>
        <p:nvPicPr>
          <p:cNvPr id="23" name="Graphic 22">
            <a:extLst>
              <a:ext uri="{FF2B5EF4-FFF2-40B4-BE49-F238E27FC236}">
                <a16:creationId xmlns:a16="http://schemas.microsoft.com/office/drawing/2014/main" id="{57DB5561-7607-C50D-32C8-5E03AF62933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48383" y="2868817"/>
            <a:ext cx="1255073" cy="1255073"/>
          </a:xfrm>
          <a:prstGeom prst="rect">
            <a:avLst/>
          </a:prstGeom>
        </p:spPr>
      </p:pic>
      <p:pic>
        <p:nvPicPr>
          <p:cNvPr id="25" name="Graphic 24">
            <a:extLst>
              <a:ext uri="{FF2B5EF4-FFF2-40B4-BE49-F238E27FC236}">
                <a16:creationId xmlns:a16="http://schemas.microsoft.com/office/drawing/2014/main" id="{23CA453D-F8BF-6C08-3A4D-3448C03966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10102" y="2868817"/>
            <a:ext cx="1262063" cy="1262063"/>
          </a:xfrm>
          <a:prstGeom prst="rect">
            <a:avLst/>
          </a:prstGeom>
        </p:spPr>
      </p:pic>
      <p:pic>
        <p:nvPicPr>
          <p:cNvPr id="27" name="Graphic 26">
            <a:extLst>
              <a:ext uri="{FF2B5EF4-FFF2-40B4-BE49-F238E27FC236}">
                <a16:creationId xmlns:a16="http://schemas.microsoft.com/office/drawing/2014/main" id="{859C37D8-57C8-815E-D620-A9A76315AF4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70744" y="4508870"/>
            <a:ext cx="1262063" cy="1347788"/>
          </a:xfrm>
          <a:prstGeom prst="rect">
            <a:avLst/>
          </a:prstGeom>
        </p:spPr>
      </p:pic>
      <p:pic>
        <p:nvPicPr>
          <p:cNvPr id="29" name="Graphic 28">
            <a:extLst>
              <a:ext uri="{FF2B5EF4-FFF2-40B4-BE49-F238E27FC236}">
                <a16:creationId xmlns:a16="http://schemas.microsoft.com/office/drawing/2014/main" id="{62F21681-D349-6735-A68C-A307AF2D94B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845047" y="4508869"/>
            <a:ext cx="1262063" cy="1347788"/>
          </a:xfrm>
          <a:prstGeom prst="rect">
            <a:avLst/>
          </a:prstGeom>
        </p:spPr>
      </p:pic>
      <p:pic>
        <p:nvPicPr>
          <p:cNvPr id="31" name="Graphic 30">
            <a:extLst>
              <a:ext uri="{FF2B5EF4-FFF2-40B4-BE49-F238E27FC236}">
                <a16:creationId xmlns:a16="http://schemas.microsoft.com/office/drawing/2014/main" id="{0508EC20-6DF9-476B-258F-9AEAB6C62E5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19351" y="4508870"/>
            <a:ext cx="1248084" cy="1332860"/>
          </a:xfrm>
          <a:prstGeom prst="rect">
            <a:avLst/>
          </a:prstGeom>
        </p:spPr>
      </p:pic>
      <p:pic>
        <p:nvPicPr>
          <p:cNvPr id="33" name="Graphic 32">
            <a:extLst>
              <a:ext uri="{FF2B5EF4-FFF2-40B4-BE49-F238E27FC236}">
                <a16:creationId xmlns:a16="http://schemas.microsoft.com/office/drawing/2014/main" id="{C768EDD5-0A51-81EB-93E3-BB6B8543E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88279" y="4508870"/>
            <a:ext cx="1247865" cy="1332626"/>
          </a:xfrm>
          <a:prstGeom prst="rect">
            <a:avLst/>
          </a:prstGeom>
        </p:spPr>
      </p:pic>
      <p:sp>
        <p:nvSpPr>
          <p:cNvPr id="2" name="TextBox 1">
            <a:extLst>
              <a:ext uri="{FF2B5EF4-FFF2-40B4-BE49-F238E27FC236}">
                <a16:creationId xmlns:a16="http://schemas.microsoft.com/office/drawing/2014/main" id="{62D3AF90-0491-99AA-FD90-4493121407E4}"/>
              </a:ext>
            </a:extLst>
          </p:cNvPr>
          <p:cNvSpPr txBox="1"/>
          <p:nvPr/>
        </p:nvSpPr>
        <p:spPr>
          <a:xfrm>
            <a:off x="3469330" y="339592"/>
            <a:ext cx="4379053" cy="461665"/>
          </a:xfrm>
          <a:prstGeom prst="rect">
            <a:avLst/>
          </a:prstGeom>
          <a:noFill/>
        </p:spPr>
        <p:txBody>
          <a:bodyPr wrap="square" rtlCol="0">
            <a:spAutoFit/>
          </a:bodyPr>
          <a:lstStyle/>
          <a:p>
            <a:r>
              <a:rPr lang="en-US" sz="2400" dirty="0"/>
              <a:t>Example Variable Elimination</a:t>
            </a:r>
          </a:p>
        </p:txBody>
      </p:sp>
      <p:sp>
        <p:nvSpPr>
          <p:cNvPr id="4" name="TextBox 3">
            <a:extLst>
              <a:ext uri="{FF2B5EF4-FFF2-40B4-BE49-F238E27FC236}">
                <a16:creationId xmlns:a16="http://schemas.microsoft.com/office/drawing/2014/main" id="{04A78AD4-7348-83D3-D655-79FC6781917C}"/>
              </a:ext>
            </a:extLst>
          </p:cNvPr>
          <p:cNvSpPr txBox="1"/>
          <p:nvPr/>
        </p:nvSpPr>
        <p:spPr>
          <a:xfrm>
            <a:off x="1360829" y="2397157"/>
            <a:ext cx="887487" cy="369332"/>
          </a:xfrm>
          <a:prstGeom prst="rect">
            <a:avLst/>
          </a:prstGeom>
          <a:noFill/>
        </p:spPr>
        <p:txBody>
          <a:bodyPr wrap="none" rtlCol="0">
            <a:spAutoFit/>
          </a:bodyPr>
          <a:lstStyle/>
          <a:p>
            <a:r>
              <a:rPr lang="en-US" dirty="0"/>
              <a:t>Step #0</a:t>
            </a:r>
          </a:p>
        </p:txBody>
      </p:sp>
      <p:sp>
        <p:nvSpPr>
          <p:cNvPr id="6" name="TextBox 5">
            <a:extLst>
              <a:ext uri="{FF2B5EF4-FFF2-40B4-BE49-F238E27FC236}">
                <a16:creationId xmlns:a16="http://schemas.microsoft.com/office/drawing/2014/main" id="{3631047C-0AA0-0EFF-947C-03186230EA1A}"/>
              </a:ext>
            </a:extLst>
          </p:cNvPr>
          <p:cNvSpPr txBox="1"/>
          <p:nvPr/>
        </p:nvSpPr>
        <p:spPr>
          <a:xfrm>
            <a:off x="3025586" y="2397157"/>
            <a:ext cx="887487" cy="369332"/>
          </a:xfrm>
          <a:prstGeom prst="rect">
            <a:avLst/>
          </a:prstGeom>
          <a:noFill/>
        </p:spPr>
        <p:txBody>
          <a:bodyPr wrap="none" rtlCol="0">
            <a:spAutoFit/>
          </a:bodyPr>
          <a:lstStyle/>
          <a:p>
            <a:r>
              <a:rPr lang="en-US" dirty="0"/>
              <a:t>Step #1</a:t>
            </a:r>
          </a:p>
        </p:txBody>
      </p:sp>
      <p:sp>
        <p:nvSpPr>
          <p:cNvPr id="8" name="TextBox 7">
            <a:extLst>
              <a:ext uri="{FF2B5EF4-FFF2-40B4-BE49-F238E27FC236}">
                <a16:creationId xmlns:a16="http://schemas.microsoft.com/office/drawing/2014/main" id="{AC2CCFC4-BB52-702F-924B-120E217EAD9E}"/>
              </a:ext>
            </a:extLst>
          </p:cNvPr>
          <p:cNvSpPr txBox="1"/>
          <p:nvPr/>
        </p:nvSpPr>
        <p:spPr>
          <a:xfrm>
            <a:off x="4697549" y="2395063"/>
            <a:ext cx="887487" cy="369332"/>
          </a:xfrm>
          <a:prstGeom prst="rect">
            <a:avLst/>
          </a:prstGeom>
          <a:noFill/>
        </p:spPr>
        <p:txBody>
          <a:bodyPr wrap="none" rtlCol="0">
            <a:spAutoFit/>
          </a:bodyPr>
          <a:lstStyle/>
          <a:p>
            <a:r>
              <a:rPr lang="en-US" dirty="0"/>
              <a:t>Step #2</a:t>
            </a:r>
          </a:p>
        </p:txBody>
      </p:sp>
      <p:sp>
        <p:nvSpPr>
          <p:cNvPr id="10" name="TextBox 9">
            <a:extLst>
              <a:ext uri="{FF2B5EF4-FFF2-40B4-BE49-F238E27FC236}">
                <a16:creationId xmlns:a16="http://schemas.microsoft.com/office/drawing/2014/main" id="{1DE85D7D-B429-1870-1E86-AE5D950A7B14}"/>
              </a:ext>
            </a:extLst>
          </p:cNvPr>
          <p:cNvSpPr txBox="1"/>
          <p:nvPr/>
        </p:nvSpPr>
        <p:spPr>
          <a:xfrm>
            <a:off x="6364862" y="2395063"/>
            <a:ext cx="887487" cy="369332"/>
          </a:xfrm>
          <a:prstGeom prst="rect">
            <a:avLst/>
          </a:prstGeom>
          <a:noFill/>
        </p:spPr>
        <p:txBody>
          <a:bodyPr wrap="none" rtlCol="0">
            <a:spAutoFit/>
          </a:bodyPr>
          <a:lstStyle/>
          <a:p>
            <a:r>
              <a:rPr lang="en-US" dirty="0"/>
              <a:t>Step #3</a:t>
            </a:r>
          </a:p>
        </p:txBody>
      </p:sp>
      <p:sp>
        <p:nvSpPr>
          <p:cNvPr id="12" name="TextBox 11">
            <a:extLst>
              <a:ext uri="{FF2B5EF4-FFF2-40B4-BE49-F238E27FC236}">
                <a16:creationId xmlns:a16="http://schemas.microsoft.com/office/drawing/2014/main" id="{AE171234-7F35-94DC-638F-494361A9DFBF}"/>
              </a:ext>
            </a:extLst>
          </p:cNvPr>
          <p:cNvSpPr txBox="1"/>
          <p:nvPr/>
        </p:nvSpPr>
        <p:spPr>
          <a:xfrm>
            <a:off x="8032175" y="2395063"/>
            <a:ext cx="887487" cy="369332"/>
          </a:xfrm>
          <a:prstGeom prst="rect">
            <a:avLst/>
          </a:prstGeom>
          <a:noFill/>
        </p:spPr>
        <p:txBody>
          <a:bodyPr wrap="none" rtlCol="0">
            <a:spAutoFit/>
          </a:bodyPr>
          <a:lstStyle/>
          <a:p>
            <a:r>
              <a:rPr lang="en-US" dirty="0"/>
              <a:t>Step #4</a:t>
            </a:r>
          </a:p>
        </p:txBody>
      </p:sp>
      <p:sp>
        <p:nvSpPr>
          <p:cNvPr id="14" name="TextBox 13">
            <a:extLst>
              <a:ext uri="{FF2B5EF4-FFF2-40B4-BE49-F238E27FC236}">
                <a16:creationId xmlns:a16="http://schemas.microsoft.com/office/drawing/2014/main" id="{06A98CCF-A1F5-851D-12EE-5AA683E84647}"/>
              </a:ext>
            </a:extLst>
          </p:cNvPr>
          <p:cNvSpPr txBox="1"/>
          <p:nvPr/>
        </p:nvSpPr>
        <p:spPr>
          <a:xfrm>
            <a:off x="9697389" y="2395063"/>
            <a:ext cx="887487" cy="369332"/>
          </a:xfrm>
          <a:prstGeom prst="rect">
            <a:avLst/>
          </a:prstGeom>
          <a:noFill/>
        </p:spPr>
        <p:txBody>
          <a:bodyPr wrap="none" rtlCol="0">
            <a:spAutoFit/>
          </a:bodyPr>
          <a:lstStyle/>
          <a:p>
            <a:r>
              <a:rPr lang="en-US" dirty="0"/>
              <a:t>Step #5</a:t>
            </a:r>
          </a:p>
        </p:txBody>
      </p:sp>
      <p:sp>
        <p:nvSpPr>
          <p:cNvPr id="16" name="TextBox 15">
            <a:extLst>
              <a:ext uri="{FF2B5EF4-FFF2-40B4-BE49-F238E27FC236}">
                <a16:creationId xmlns:a16="http://schemas.microsoft.com/office/drawing/2014/main" id="{987F6873-4F5D-7C13-8DE1-2C2D2AD267D3}"/>
              </a:ext>
            </a:extLst>
          </p:cNvPr>
          <p:cNvSpPr txBox="1"/>
          <p:nvPr/>
        </p:nvSpPr>
        <p:spPr>
          <a:xfrm>
            <a:off x="1360829" y="4041553"/>
            <a:ext cx="887487" cy="369332"/>
          </a:xfrm>
          <a:prstGeom prst="rect">
            <a:avLst/>
          </a:prstGeom>
          <a:noFill/>
        </p:spPr>
        <p:txBody>
          <a:bodyPr wrap="none" rtlCol="0">
            <a:spAutoFit/>
          </a:bodyPr>
          <a:lstStyle/>
          <a:p>
            <a:r>
              <a:rPr lang="en-US" dirty="0"/>
              <a:t>Step #6</a:t>
            </a:r>
          </a:p>
        </p:txBody>
      </p:sp>
      <p:sp>
        <p:nvSpPr>
          <p:cNvPr id="18" name="TextBox 17">
            <a:extLst>
              <a:ext uri="{FF2B5EF4-FFF2-40B4-BE49-F238E27FC236}">
                <a16:creationId xmlns:a16="http://schemas.microsoft.com/office/drawing/2014/main" id="{43C79F62-89BA-294A-D8A4-33561BF4EC73}"/>
              </a:ext>
            </a:extLst>
          </p:cNvPr>
          <p:cNvSpPr txBox="1"/>
          <p:nvPr/>
        </p:nvSpPr>
        <p:spPr>
          <a:xfrm>
            <a:off x="3032334" y="4041553"/>
            <a:ext cx="887487" cy="369332"/>
          </a:xfrm>
          <a:prstGeom prst="rect">
            <a:avLst/>
          </a:prstGeom>
          <a:noFill/>
        </p:spPr>
        <p:txBody>
          <a:bodyPr wrap="none" rtlCol="0">
            <a:spAutoFit/>
          </a:bodyPr>
          <a:lstStyle/>
          <a:p>
            <a:r>
              <a:rPr lang="en-US" dirty="0"/>
              <a:t>Step #7</a:t>
            </a:r>
          </a:p>
        </p:txBody>
      </p:sp>
      <p:sp>
        <p:nvSpPr>
          <p:cNvPr id="20" name="TextBox 19">
            <a:extLst>
              <a:ext uri="{FF2B5EF4-FFF2-40B4-BE49-F238E27FC236}">
                <a16:creationId xmlns:a16="http://schemas.microsoft.com/office/drawing/2014/main" id="{EBF13CA8-FBE8-6789-6500-111F25F40B75}"/>
              </a:ext>
            </a:extLst>
          </p:cNvPr>
          <p:cNvSpPr txBox="1"/>
          <p:nvPr/>
        </p:nvSpPr>
        <p:spPr>
          <a:xfrm>
            <a:off x="4694054" y="4041553"/>
            <a:ext cx="887487" cy="369332"/>
          </a:xfrm>
          <a:prstGeom prst="rect">
            <a:avLst/>
          </a:prstGeom>
          <a:noFill/>
        </p:spPr>
        <p:txBody>
          <a:bodyPr wrap="none" rtlCol="0">
            <a:spAutoFit/>
          </a:bodyPr>
          <a:lstStyle/>
          <a:p>
            <a:r>
              <a:rPr lang="en-US" dirty="0"/>
              <a:t>Step #8</a:t>
            </a:r>
          </a:p>
        </p:txBody>
      </p:sp>
      <p:sp>
        <p:nvSpPr>
          <p:cNvPr id="22" name="TextBox 21">
            <a:extLst>
              <a:ext uri="{FF2B5EF4-FFF2-40B4-BE49-F238E27FC236}">
                <a16:creationId xmlns:a16="http://schemas.microsoft.com/office/drawing/2014/main" id="{C4FE6037-9739-C631-23D3-4D258D005890}"/>
              </a:ext>
            </a:extLst>
          </p:cNvPr>
          <p:cNvSpPr txBox="1"/>
          <p:nvPr/>
        </p:nvSpPr>
        <p:spPr>
          <a:xfrm>
            <a:off x="6364862" y="4041553"/>
            <a:ext cx="887487" cy="369332"/>
          </a:xfrm>
          <a:prstGeom prst="rect">
            <a:avLst/>
          </a:prstGeom>
          <a:noFill/>
        </p:spPr>
        <p:txBody>
          <a:bodyPr wrap="none" rtlCol="0">
            <a:spAutoFit/>
          </a:bodyPr>
          <a:lstStyle/>
          <a:p>
            <a:r>
              <a:rPr lang="en-US" dirty="0"/>
              <a:t>Step #9</a:t>
            </a:r>
          </a:p>
        </p:txBody>
      </p:sp>
      <p:sp>
        <p:nvSpPr>
          <p:cNvPr id="24" name="TextBox 23">
            <a:extLst>
              <a:ext uri="{FF2B5EF4-FFF2-40B4-BE49-F238E27FC236}">
                <a16:creationId xmlns:a16="http://schemas.microsoft.com/office/drawing/2014/main" id="{55C29867-1B35-50C9-0CB8-598F0295E7D6}"/>
              </a:ext>
            </a:extLst>
          </p:cNvPr>
          <p:cNvSpPr txBox="1"/>
          <p:nvPr/>
        </p:nvSpPr>
        <p:spPr>
          <a:xfrm>
            <a:off x="7973665" y="4041553"/>
            <a:ext cx="1004506" cy="369332"/>
          </a:xfrm>
          <a:prstGeom prst="rect">
            <a:avLst/>
          </a:prstGeom>
          <a:noFill/>
        </p:spPr>
        <p:txBody>
          <a:bodyPr wrap="none" rtlCol="0">
            <a:spAutoFit/>
          </a:bodyPr>
          <a:lstStyle/>
          <a:p>
            <a:r>
              <a:rPr lang="en-US" dirty="0"/>
              <a:t>Step #10</a:t>
            </a:r>
          </a:p>
        </p:txBody>
      </p:sp>
      <p:sp>
        <p:nvSpPr>
          <p:cNvPr id="26" name="TextBox 25">
            <a:extLst>
              <a:ext uri="{FF2B5EF4-FFF2-40B4-BE49-F238E27FC236}">
                <a16:creationId xmlns:a16="http://schemas.microsoft.com/office/drawing/2014/main" id="{F4309786-2B0D-2F54-0F28-47C416E154ED}"/>
              </a:ext>
            </a:extLst>
          </p:cNvPr>
          <p:cNvSpPr txBox="1"/>
          <p:nvPr/>
        </p:nvSpPr>
        <p:spPr>
          <a:xfrm>
            <a:off x="9635387" y="4050636"/>
            <a:ext cx="1004506" cy="369332"/>
          </a:xfrm>
          <a:prstGeom prst="rect">
            <a:avLst/>
          </a:prstGeom>
          <a:noFill/>
        </p:spPr>
        <p:txBody>
          <a:bodyPr wrap="none" rtlCol="0">
            <a:spAutoFit/>
          </a:bodyPr>
          <a:lstStyle/>
          <a:p>
            <a:r>
              <a:rPr lang="en-US" dirty="0"/>
              <a:t>Step #11</a:t>
            </a:r>
          </a:p>
        </p:txBody>
      </p:sp>
      <p:sp>
        <p:nvSpPr>
          <p:cNvPr id="28" name="TextBox 27">
            <a:extLst>
              <a:ext uri="{FF2B5EF4-FFF2-40B4-BE49-F238E27FC236}">
                <a16:creationId xmlns:a16="http://schemas.microsoft.com/office/drawing/2014/main" id="{4D087FCD-D5C9-88D6-C2DE-292B70619CA8}"/>
              </a:ext>
            </a:extLst>
          </p:cNvPr>
          <p:cNvSpPr txBox="1"/>
          <p:nvPr/>
        </p:nvSpPr>
        <p:spPr>
          <a:xfrm>
            <a:off x="1284559" y="5733237"/>
            <a:ext cx="1004506" cy="369332"/>
          </a:xfrm>
          <a:prstGeom prst="rect">
            <a:avLst/>
          </a:prstGeom>
          <a:noFill/>
        </p:spPr>
        <p:txBody>
          <a:bodyPr wrap="none" rtlCol="0">
            <a:spAutoFit/>
          </a:bodyPr>
          <a:lstStyle/>
          <a:p>
            <a:r>
              <a:rPr lang="en-US" dirty="0"/>
              <a:t>Step #12</a:t>
            </a:r>
          </a:p>
        </p:txBody>
      </p:sp>
      <p:sp>
        <p:nvSpPr>
          <p:cNvPr id="30" name="TextBox 29">
            <a:extLst>
              <a:ext uri="{FF2B5EF4-FFF2-40B4-BE49-F238E27FC236}">
                <a16:creationId xmlns:a16="http://schemas.microsoft.com/office/drawing/2014/main" id="{12DA45F1-A932-BEAC-EAFE-03CCFBD3F059}"/>
              </a:ext>
            </a:extLst>
          </p:cNvPr>
          <p:cNvSpPr txBox="1"/>
          <p:nvPr/>
        </p:nvSpPr>
        <p:spPr>
          <a:xfrm>
            <a:off x="2952505" y="5733237"/>
            <a:ext cx="1004506" cy="369332"/>
          </a:xfrm>
          <a:prstGeom prst="rect">
            <a:avLst/>
          </a:prstGeom>
          <a:noFill/>
        </p:spPr>
        <p:txBody>
          <a:bodyPr wrap="none" rtlCol="0">
            <a:spAutoFit/>
          </a:bodyPr>
          <a:lstStyle/>
          <a:p>
            <a:r>
              <a:rPr lang="en-US" dirty="0"/>
              <a:t>Step #13</a:t>
            </a:r>
          </a:p>
        </p:txBody>
      </p:sp>
      <p:sp>
        <p:nvSpPr>
          <p:cNvPr id="32" name="TextBox 31">
            <a:extLst>
              <a:ext uri="{FF2B5EF4-FFF2-40B4-BE49-F238E27FC236}">
                <a16:creationId xmlns:a16="http://schemas.microsoft.com/office/drawing/2014/main" id="{C1E6376B-B3AF-13DA-F7F4-C0552B050424}"/>
              </a:ext>
            </a:extLst>
          </p:cNvPr>
          <p:cNvSpPr txBox="1"/>
          <p:nvPr/>
        </p:nvSpPr>
        <p:spPr>
          <a:xfrm>
            <a:off x="4635544" y="5733237"/>
            <a:ext cx="1004506" cy="369332"/>
          </a:xfrm>
          <a:prstGeom prst="rect">
            <a:avLst/>
          </a:prstGeom>
          <a:noFill/>
        </p:spPr>
        <p:txBody>
          <a:bodyPr wrap="none" rtlCol="0">
            <a:spAutoFit/>
          </a:bodyPr>
          <a:lstStyle/>
          <a:p>
            <a:r>
              <a:rPr lang="en-US" dirty="0"/>
              <a:t>Step #14</a:t>
            </a:r>
          </a:p>
        </p:txBody>
      </p:sp>
      <p:sp>
        <p:nvSpPr>
          <p:cNvPr id="34" name="TextBox 33">
            <a:extLst>
              <a:ext uri="{FF2B5EF4-FFF2-40B4-BE49-F238E27FC236}">
                <a16:creationId xmlns:a16="http://schemas.microsoft.com/office/drawing/2014/main" id="{EFC51433-D16E-CD9A-433C-F9397EBE003B}"/>
              </a:ext>
            </a:extLst>
          </p:cNvPr>
          <p:cNvSpPr txBox="1"/>
          <p:nvPr/>
        </p:nvSpPr>
        <p:spPr>
          <a:xfrm>
            <a:off x="6318583" y="5733237"/>
            <a:ext cx="1004506" cy="369332"/>
          </a:xfrm>
          <a:prstGeom prst="rect">
            <a:avLst/>
          </a:prstGeom>
          <a:noFill/>
        </p:spPr>
        <p:txBody>
          <a:bodyPr wrap="none" rtlCol="0">
            <a:spAutoFit/>
          </a:bodyPr>
          <a:lstStyle/>
          <a:p>
            <a:r>
              <a:rPr lang="en-US" dirty="0"/>
              <a:t>Step #15</a:t>
            </a:r>
          </a:p>
        </p:txBody>
      </p:sp>
    </p:spTree>
    <p:extLst>
      <p:ext uri="{BB962C8B-B14F-4D97-AF65-F5344CB8AC3E}">
        <p14:creationId xmlns:p14="http://schemas.microsoft.com/office/powerpoint/2010/main" val="336213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3885-5C87-47BA-3E8D-0140772F4242}"/>
              </a:ext>
            </a:extLst>
          </p:cNvPr>
          <p:cNvSpPr>
            <a:spLocks noGrp="1"/>
          </p:cNvSpPr>
          <p:nvPr>
            <p:ph type="title"/>
          </p:nvPr>
        </p:nvSpPr>
        <p:spPr/>
        <p:txBody>
          <a:bodyPr/>
          <a:lstStyle/>
          <a:p>
            <a:pPr algn="ctr"/>
            <a:r>
              <a:rPr lang="en-US" dirty="0"/>
              <a:t>Back substitution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D3F37B-5CF9-3D53-CA7A-BF5512666591}"/>
                  </a:ext>
                </a:extLst>
              </p:cNvPr>
              <p:cNvSpPr>
                <a:spLocks noGrp="1"/>
              </p:cNvSpPr>
              <p:nvPr>
                <p:ph idx="1"/>
              </p:nvPr>
            </p:nvSpPr>
            <p:spPr>
              <a:xfrm>
                <a:off x="838199" y="1825625"/>
                <a:ext cx="10075877" cy="1748085"/>
              </a:xfrm>
            </p:spPr>
            <p:txBody>
              <a:bodyPr>
                <a:normAutofit fontScale="70000" lnSpcReduction="20000"/>
              </a:bodyPr>
              <a:lstStyle/>
              <a:p>
                <a:r>
                  <a:rPr lang="en-US" dirty="0"/>
                  <a:t>Variable elimination did not eliminate the dependence of eliminated variables on other variables. Now is time to make those replacements, starting from the most recently eliminated variables.</a:t>
                </a:r>
              </a:p>
              <a:p>
                <a:r>
                  <a:rPr lang="en-US" dirty="0">
                    <a:effectLst/>
                  </a:rPr>
                  <a:t>The computational complexity of back substitution is almost always cheaper than variable elimination. </a:t>
                </a:r>
              </a:p>
              <a:p>
                <a:r>
                  <a:rPr lang="en-US" dirty="0"/>
                  <a:t>From the image below, the computational complexity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oMath>
                </a14:m>
                <a:r>
                  <a:rPr lang="en-US" dirty="0"/>
                  <a:t> flops.</a:t>
                </a:r>
              </a:p>
            </p:txBody>
          </p:sp>
        </mc:Choice>
        <mc:Fallback xmlns="">
          <p:sp>
            <p:nvSpPr>
              <p:cNvPr id="3" name="Content Placeholder 2">
                <a:extLst>
                  <a:ext uri="{FF2B5EF4-FFF2-40B4-BE49-F238E27FC236}">
                    <a16:creationId xmlns:a16="http://schemas.microsoft.com/office/drawing/2014/main" id="{53D3F37B-5CF9-3D53-CA7A-BF5512666591}"/>
                  </a:ext>
                </a:extLst>
              </p:cNvPr>
              <p:cNvSpPr>
                <a:spLocks noGrp="1" noRot="1" noChangeAspect="1" noMove="1" noResize="1" noEditPoints="1" noAdjustHandles="1" noChangeArrowheads="1" noChangeShapeType="1" noTextEdit="1"/>
              </p:cNvSpPr>
              <p:nvPr>
                <p:ph idx="1"/>
              </p:nvPr>
            </p:nvSpPr>
            <p:spPr>
              <a:xfrm>
                <a:off x="838199" y="1825625"/>
                <a:ext cx="10075877" cy="1748085"/>
              </a:xfrm>
              <a:blipFill>
                <a:blip r:embed="rId2"/>
                <a:stretch>
                  <a:fillRect l="-484" t="-6272"/>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6A36D95C-C497-289D-E117-5E4745E802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9123" y="3708647"/>
            <a:ext cx="7014027" cy="2236723"/>
          </a:xfrm>
          <a:prstGeom prst="rect">
            <a:avLst/>
          </a:prstGeom>
        </p:spPr>
      </p:pic>
    </p:spTree>
    <p:extLst>
      <p:ext uri="{BB962C8B-B14F-4D97-AF65-F5344CB8AC3E}">
        <p14:creationId xmlns:p14="http://schemas.microsoft.com/office/powerpoint/2010/main" val="204358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A097CE6-0F88-A45E-1837-5BF56A4283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4118" y="1181713"/>
            <a:ext cx="1927590" cy="1927590"/>
          </a:xfrm>
          <a:prstGeom prst="rect">
            <a:avLst/>
          </a:prstGeom>
        </p:spPr>
      </p:pic>
      <p:pic>
        <p:nvPicPr>
          <p:cNvPr id="5" name="Graphic 4">
            <a:extLst>
              <a:ext uri="{FF2B5EF4-FFF2-40B4-BE49-F238E27FC236}">
                <a16:creationId xmlns:a16="http://schemas.microsoft.com/office/drawing/2014/main" id="{EE51EE57-D161-22EC-9C64-3AEDFA6C67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3702" y="1181711"/>
            <a:ext cx="1927591" cy="1927591"/>
          </a:xfrm>
          <a:prstGeom prst="rect">
            <a:avLst/>
          </a:prstGeom>
        </p:spPr>
      </p:pic>
      <p:pic>
        <p:nvPicPr>
          <p:cNvPr id="7" name="Graphic 6">
            <a:extLst>
              <a:ext uri="{FF2B5EF4-FFF2-40B4-BE49-F238E27FC236}">
                <a16:creationId xmlns:a16="http://schemas.microsoft.com/office/drawing/2014/main" id="{BCD29C25-F2C2-5B3F-8906-44053C4C1A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43287" y="1181711"/>
            <a:ext cx="1927591" cy="1927591"/>
          </a:xfrm>
          <a:prstGeom prst="rect">
            <a:avLst/>
          </a:prstGeom>
        </p:spPr>
      </p:pic>
      <p:pic>
        <p:nvPicPr>
          <p:cNvPr id="9" name="Graphic 8">
            <a:extLst>
              <a:ext uri="{FF2B5EF4-FFF2-40B4-BE49-F238E27FC236}">
                <a16:creationId xmlns:a16="http://schemas.microsoft.com/office/drawing/2014/main" id="{0EA2D60E-9643-1491-77CA-8D06E08E26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2872" y="1181711"/>
            <a:ext cx="1927591" cy="1927591"/>
          </a:xfrm>
          <a:prstGeom prst="rect">
            <a:avLst/>
          </a:prstGeom>
        </p:spPr>
      </p:pic>
      <p:pic>
        <p:nvPicPr>
          <p:cNvPr id="11" name="Graphic 10">
            <a:extLst>
              <a:ext uri="{FF2B5EF4-FFF2-40B4-BE49-F238E27FC236}">
                <a16:creationId xmlns:a16="http://schemas.microsoft.com/office/drawing/2014/main" id="{303F62D0-837C-D5B1-EF8E-29200B6CC9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118" y="3882005"/>
            <a:ext cx="1927590" cy="1927590"/>
          </a:xfrm>
          <a:prstGeom prst="rect">
            <a:avLst/>
          </a:prstGeom>
        </p:spPr>
      </p:pic>
      <p:pic>
        <p:nvPicPr>
          <p:cNvPr id="13" name="Graphic 12">
            <a:extLst>
              <a:ext uri="{FF2B5EF4-FFF2-40B4-BE49-F238E27FC236}">
                <a16:creationId xmlns:a16="http://schemas.microsoft.com/office/drawing/2014/main" id="{018711EF-98A0-9E9F-2622-FDFA336395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93702" y="3882006"/>
            <a:ext cx="1927591" cy="1927591"/>
          </a:xfrm>
          <a:prstGeom prst="rect">
            <a:avLst/>
          </a:prstGeom>
        </p:spPr>
      </p:pic>
      <p:pic>
        <p:nvPicPr>
          <p:cNvPr id="15" name="Graphic 14">
            <a:extLst>
              <a:ext uri="{FF2B5EF4-FFF2-40B4-BE49-F238E27FC236}">
                <a16:creationId xmlns:a16="http://schemas.microsoft.com/office/drawing/2014/main" id="{0E222BD4-9A17-9156-8F88-9AD21BC707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3287" y="3882005"/>
            <a:ext cx="1927592" cy="1927592"/>
          </a:xfrm>
          <a:prstGeom prst="rect">
            <a:avLst/>
          </a:prstGeom>
        </p:spPr>
      </p:pic>
      <p:pic>
        <p:nvPicPr>
          <p:cNvPr id="17" name="Graphic 16">
            <a:extLst>
              <a:ext uri="{FF2B5EF4-FFF2-40B4-BE49-F238E27FC236}">
                <a16:creationId xmlns:a16="http://schemas.microsoft.com/office/drawing/2014/main" id="{647EAD1E-EF54-DB3E-C6FA-1A3F83F88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92872" y="3882005"/>
            <a:ext cx="1927591" cy="1927591"/>
          </a:xfrm>
          <a:prstGeom prst="rect">
            <a:avLst/>
          </a:prstGeom>
        </p:spPr>
      </p:pic>
      <p:sp>
        <p:nvSpPr>
          <p:cNvPr id="2" name="TextBox 1">
            <a:extLst>
              <a:ext uri="{FF2B5EF4-FFF2-40B4-BE49-F238E27FC236}">
                <a16:creationId xmlns:a16="http://schemas.microsoft.com/office/drawing/2014/main" id="{DCEC51A7-CFEC-0496-AEB5-A8E685C2E1EA}"/>
              </a:ext>
            </a:extLst>
          </p:cNvPr>
          <p:cNvSpPr txBox="1"/>
          <p:nvPr/>
        </p:nvSpPr>
        <p:spPr>
          <a:xfrm>
            <a:off x="4525707" y="398564"/>
            <a:ext cx="2681375" cy="461665"/>
          </a:xfrm>
          <a:prstGeom prst="rect">
            <a:avLst/>
          </a:prstGeom>
          <a:noFill/>
        </p:spPr>
        <p:txBody>
          <a:bodyPr wrap="none" rtlCol="0">
            <a:spAutoFit/>
          </a:bodyPr>
          <a:lstStyle/>
          <a:p>
            <a:r>
              <a:rPr lang="en-US" sz="2400" dirty="0"/>
              <a:t>Variable Elimination</a:t>
            </a:r>
          </a:p>
        </p:txBody>
      </p:sp>
      <p:sp>
        <p:nvSpPr>
          <p:cNvPr id="4" name="TextBox 3">
            <a:extLst>
              <a:ext uri="{FF2B5EF4-FFF2-40B4-BE49-F238E27FC236}">
                <a16:creationId xmlns:a16="http://schemas.microsoft.com/office/drawing/2014/main" id="{292EABD7-AB3D-8B65-68D4-2599E67031C5}"/>
              </a:ext>
            </a:extLst>
          </p:cNvPr>
          <p:cNvSpPr txBox="1"/>
          <p:nvPr/>
        </p:nvSpPr>
        <p:spPr>
          <a:xfrm>
            <a:off x="4690495" y="3264821"/>
            <a:ext cx="2351798" cy="461665"/>
          </a:xfrm>
          <a:prstGeom prst="rect">
            <a:avLst/>
          </a:prstGeom>
          <a:noFill/>
        </p:spPr>
        <p:txBody>
          <a:bodyPr wrap="none" rtlCol="0">
            <a:spAutoFit/>
          </a:bodyPr>
          <a:lstStyle/>
          <a:p>
            <a:r>
              <a:rPr lang="en-US" sz="2400" dirty="0"/>
              <a:t>Back Substitution</a:t>
            </a:r>
          </a:p>
        </p:txBody>
      </p:sp>
    </p:spTree>
    <p:extLst>
      <p:ext uri="{BB962C8B-B14F-4D97-AF65-F5344CB8AC3E}">
        <p14:creationId xmlns:p14="http://schemas.microsoft.com/office/powerpoint/2010/main" val="2942134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1312</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Using nested dissection to solve problems in electrostatics</vt:lpstr>
      <vt:lpstr>Introduction</vt:lpstr>
      <vt:lpstr>Electrostatics and the finite element method</vt:lpstr>
      <vt:lpstr>The straightforward approach</vt:lpstr>
      <vt:lpstr>Sparse matrices and computational meshes</vt:lpstr>
      <vt:lpstr>Variable elimination</vt:lpstr>
      <vt:lpstr>PowerPoint Presentation</vt:lpstr>
      <vt:lpstr>Back substitution</vt:lpstr>
      <vt:lpstr>PowerPoint Presentation</vt:lpstr>
      <vt:lpstr>Complexity analysis </vt:lpstr>
      <vt:lpstr>Complexity analysis </vt:lpstr>
      <vt:lpstr>Nested dissection</vt:lpstr>
      <vt:lpstr>Boundary and Interior</vt:lpstr>
      <vt:lpstr>The private interior</vt:lpstr>
      <vt:lpstr>Variable elimination order</vt:lpstr>
      <vt:lpstr>PowerPoint Presentation</vt:lpstr>
      <vt:lpstr>Complexity analysis</vt:lpstr>
      <vt:lpstr>Complexity analysis </vt:lpstr>
      <vt:lpstr>Reusability</vt:lpstr>
      <vt:lpstr>Summary</vt:lpstr>
      <vt:lpstr>References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Eastwood</dc:creator>
  <cp:lastModifiedBy>Shawn Eastwood</cp:lastModifiedBy>
  <cp:revision>145</cp:revision>
  <dcterms:created xsi:type="dcterms:W3CDTF">2022-08-14T17:17:17Z</dcterms:created>
  <dcterms:modified xsi:type="dcterms:W3CDTF">2022-08-15T19:18:55Z</dcterms:modified>
</cp:coreProperties>
</file>